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3"/>
  </p:notesMasterIdLst>
  <p:sldIdLst>
    <p:sldId id="256" r:id="rId5"/>
    <p:sldId id="271" r:id="rId6"/>
    <p:sldId id="461" r:id="rId7"/>
    <p:sldId id="457" r:id="rId8"/>
    <p:sldId id="458" r:id="rId9"/>
    <p:sldId id="459" r:id="rId10"/>
    <p:sldId id="460"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7C6FDD-E451-8844-8F31-8522D2C3587E}">
          <p14:sldIdLst>
            <p14:sldId id="256"/>
          </p14:sldIdLst>
        </p14:section>
        <p14:section name="Untitled Section" id="{6DE3BCAB-C010-004D-B0CD-A63D4C463B91}">
          <p14:sldIdLst>
            <p14:sldId id="271"/>
            <p14:sldId id="461"/>
            <p14:sldId id="457"/>
            <p14:sldId id="458"/>
            <p14:sldId id="459"/>
            <p14:sldId id="460"/>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Lisa" initials="PL" lastIdx="5" clrIdx="0">
    <p:extLst>
      <p:ext uri="{19B8F6BF-5375-455C-9EA6-DF929625EA0E}">
        <p15:presenceInfo xmlns:p15="http://schemas.microsoft.com/office/powerpoint/2012/main" userId="S::Lisa.Parker@thepalladiumgroup.com::20a91bf4-8951-45d0-891e-b524a728280d" providerId="AD"/>
      </p:ext>
    </p:extLst>
  </p:cmAuthor>
  <p:cmAuthor id="2" name="Evans Odhiambo" initials="EO" lastIdx="1" clrIdx="1">
    <p:extLst>
      <p:ext uri="{19B8F6BF-5375-455C-9EA6-DF929625EA0E}">
        <p15:presenceInfo xmlns:p15="http://schemas.microsoft.com/office/powerpoint/2012/main" userId="8504219af2c950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9"/>
  </p:normalViewPr>
  <p:slideViewPr>
    <p:cSldViewPr snapToGrid="0">
      <p:cViewPr varScale="1">
        <p:scale>
          <a:sx n="110" d="100"/>
          <a:sy n="110" d="100"/>
        </p:scale>
        <p:origin x="632"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0914A-79A2-4647-89E0-1FC7CA99ADF8}" type="datetimeFigureOut">
              <a:rPr lang="en-US" smtClean="0"/>
              <a:t>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E4CCA-8112-EB45-97C4-71D9C379984C}" type="slidenum">
              <a:rPr lang="en-US" smtClean="0"/>
              <a:t>‹#›</a:t>
            </a:fld>
            <a:endParaRPr lang="en-US"/>
          </a:p>
        </p:txBody>
      </p:sp>
    </p:spTree>
    <p:extLst>
      <p:ext uri="{BB962C8B-B14F-4D97-AF65-F5344CB8AC3E}">
        <p14:creationId xmlns:p14="http://schemas.microsoft.com/office/powerpoint/2010/main" val="250515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E4CCA-8112-EB45-97C4-71D9C379984C}" type="slidenum">
              <a:rPr lang="en-US" smtClean="0"/>
              <a:t>3</a:t>
            </a:fld>
            <a:endParaRPr lang="en-US"/>
          </a:p>
        </p:txBody>
      </p:sp>
    </p:spTree>
    <p:extLst>
      <p:ext uri="{BB962C8B-B14F-4D97-AF65-F5344CB8AC3E}">
        <p14:creationId xmlns:p14="http://schemas.microsoft.com/office/powerpoint/2010/main" val="349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E4CCA-8112-EB45-97C4-71D9C379984C}" type="slidenum">
              <a:rPr lang="en-US" smtClean="0"/>
              <a:t>4</a:t>
            </a:fld>
            <a:endParaRPr lang="en-US"/>
          </a:p>
        </p:txBody>
      </p:sp>
    </p:spTree>
    <p:extLst>
      <p:ext uri="{BB962C8B-B14F-4D97-AF65-F5344CB8AC3E}">
        <p14:creationId xmlns:p14="http://schemas.microsoft.com/office/powerpoint/2010/main" val="3750964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alpha val="95000"/>
                <a:lumMod val="55000"/>
              </a:schemeClr>
            </a:gs>
            <a:gs pos="58000">
              <a:schemeClr val="tx1"/>
            </a:gs>
          </a:gsLst>
          <a:lin ang="7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DE6567D-CF4D-8841-B9BA-323C2A0EEB8E}"/>
              </a:ext>
            </a:extLst>
          </p:cNvPr>
          <p:cNvSpPr/>
          <p:nvPr userDrawn="1"/>
        </p:nvSpPr>
        <p:spPr>
          <a:xfrm>
            <a:off x="0" y="5327374"/>
            <a:ext cx="12192000" cy="153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6A995-5A8D-684F-B52B-829E858ECA07}"/>
              </a:ext>
            </a:extLst>
          </p:cNvPr>
          <p:cNvSpPr>
            <a:spLocks noGrp="1"/>
          </p:cNvSpPr>
          <p:nvPr>
            <p:ph type="ctrTitle"/>
          </p:nvPr>
        </p:nvSpPr>
        <p:spPr>
          <a:xfrm>
            <a:off x="1833769" y="509726"/>
            <a:ext cx="8524461" cy="2387600"/>
          </a:xfrm>
        </p:spPr>
        <p:txBody>
          <a:bodyPr anchor="b"/>
          <a:lstStyle>
            <a:lvl1pPr algn="ctr">
              <a:defRPr sz="6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22E2663-D0D3-9548-89ED-65AB0F5EC1CE}"/>
              </a:ext>
            </a:extLst>
          </p:cNvPr>
          <p:cNvSpPr>
            <a:spLocks noGrp="1"/>
          </p:cNvSpPr>
          <p:nvPr>
            <p:ph type="subTitle" idx="1"/>
          </p:nvPr>
        </p:nvSpPr>
        <p:spPr>
          <a:xfrm>
            <a:off x="1966291" y="3224592"/>
            <a:ext cx="8259416" cy="1455771"/>
          </a:xfrm>
        </p:spPr>
        <p:txBody>
          <a:bodyPr/>
          <a:lstStyle>
            <a:lvl1pPr marL="0" indent="0" algn="ctr">
              <a:buNone/>
              <a:defRPr sz="24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6AEBA-9EBD-C249-AA7B-6FA17B3159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505D04-AA75-1A44-B883-4AC6A84E3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0ACF4-602E-BB4D-A483-5FD069F295F4}"/>
              </a:ext>
            </a:extLst>
          </p:cNvPr>
          <p:cNvSpPr>
            <a:spLocks noGrp="1"/>
          </p:cNvSpPr>
          <p:nvPr>
            <p:ph type="sldNum" sz="quarter" idx="12"/>
          </p:nvPr>
        </p:nvSpPr>
        <p:spPr/>
        <p:txBody>
          <a:bodyPr/>
          <a:lstStyle/>
          <a:p>
            <a:fld id="{4B54FE1A-8A06-E846-9B18-517AFB5E5603}" type="slidenum">
              <a:rPr lang="en-US" smtClean="0"/>
              <a:t>‹#›</a:t>
            </a:fld>
            <a:endParaRPr lang="en-US"/>
          </a:p>
        </p:txBody>
      </p:sp>
      <p:cxnSp>
        <p:nvCxnSpPr>
          <p:cNvPr id="10" name="Straight Connector 9">
            <a:extLst>
              <a:ext uri="{FF2B5EF4-FFF2-40B4-BE49-F238E27FC236}">
                <a16:creationId xmlns:a16="http://schemas.microsoft.com/office/drawing/2014/main" id="{52047690-1F05-A741-A098-3486C69B1B1E}"/>
              </a:ext>
            </a:extLst>
          </p:cNvPr>
          <p:cNvCxnSpPr>
            <a:cxnSpLocks/>
          </p:cNvCxnSpPr>
          <p:nvPr userDrawn="1"/>
        </p:nvCxnSpPr>
        <p:spPr>
          <a:xfrm flipH="1" flipV="1">
            <a:off x="2438398" y="3060958"/>
            <a:ext cx="7315202" cy="1513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4C96281-381D-6B44-B773-DB828BE26689}"/>
              </a:ext>
            </a:extLst>
          </p:cNvPr>
          <p:cNvPicPr>
            <a:picLocks noChangeAspect="1"/>
          </p:cNvPicPr>
          <p:nvPr userDrawn="1"/>
        </p:nvPicPr>
        <p:blipFill>
          <a:blip r:embed="rId2"/>
          <a:stretch>
            <a:fillRect/>
          </a:stretch>
        </p:blipFill>
        <p:spPr>
          <a:xfrm>
            <a:off x="4622108" y="5585728"/>
            <a:ext cx="2839010" cy="850121"/>
          </a:xfrm>
          <a:prstGeom prst="rect">
            <a:avLst/>
          </a:prstGeom>
        </p:spPr>
      </p:pic>
      <p:pic>
        <p:nvPicPr>
          <p:cNvPr id="16" name="Picture 15">
            <a:extLst>
              <a:ext uri="{FF2B5EF4-FFF2-40B4-BE49-F238E27FC236}">
                <a16:creationId xmlns:a16="http://schemas.microsoft.com/office/drawing/2014/main" id="{BF87C2DD-4304-A54E-B9BB-2E90B2BBF68D}"/>
              </a:ext>
            </a:extLst>
          </p:cNvPr>
          <p:cNvPicPr>
            <a:picLocks noChangeAspect="1"/>
          </p:cNvPicPr>
          <p:nvPr userDrawn="1"/>
        </p:nvPicPr>
        <p:blipFill>
          <a:blip r:embed="rId3"/>
          <a:stretch>
            <a:fillRect/>
          </a:stretch>
        </p:blipFill>
        <p:spPr>
          <a:xfrm>
            <a:off x="1827555" y="5417086"/>
            <a:ext cx="1886572" cy="1113387"/>
          </a:xfrm>
          <a:prstGeom prst="rect">
            <a:avLst/>
          </a:prstGeom>
        </p:spPr>
      </p:pic>
      <p:pic>
        <p:nvPicPr>
          <p:cNvPr id="11" name="Picture 10">
            <a:extLst>
              <a:ext uri="{FF2B5EF4-FFF2-40B4-BE49-F238E27FC236}">
                <a16:creationId xmlns:a16="http://schemas.microsoft.com/office/drawing/2014/main" id="{FD518AA7-0E48-407F-A1B4-5E97B8D4C421}"/>
              </a:ext>
            </a:extLst>
          </p:cNvPr>
          <p:cNvPicPr>
            <a:picLocks noChangeAspect="1"/>
          </p:cNvPicPr>
          <p:nvPr userDrawn="1"/>
        </p:nvPicPr>
        <p:blipFill>
          <a:blip r:embed="rId4"/>
          <a:stretch>
            <a:fillRect/>
          </a:stretch>
        </p:blipFill>
        <p:spPr>
          <a:xfrm>
            <a:off x="8871202" y="5703660"/>
            <a:ext cx="1764796" cy="658369"/>
          </a:xfrm>
          <a:prstGeom prst="rect">
            <a:avLst/>
          </a:prstGeom>
        </p:spPr>
      </p:pic>
    </p:spTree>
    <p:extLst>
      <p:ext uri="{BB962C8B-B14F-4D97-AF65-F5344CB8AC3E}">
        <p14:creationId xmlns:p14="http://schemas.microsoft.com/office/powerpoint/2010/main" val="160244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7D4-6A64-F648-848B-A8FE7D89B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CB06F-A6BE-0A49-9262-39513BB2ACE5}"/>
              </a:ext>
            </a:extLst>
          </p:cNvPr>
          <p:cNvSpPr>
            <a:spLocks noGrp="1"/>
          </p:cNvSpPr>
          <p:nvPr>
            <p:ph idx="1"/>
          </p:nvPr>
        </p:nvSpPr>
        <p:spPr>
          <a:xfrm>
            <a:off x="838200" y="1337912"/>
            <a:ext cx="10515600" cy="4839051"/>
          </a:xfrm>
        </p:spPr>
        <p:txBody>
          <a:bodyPr/>
          <a:lstStyle>
            <a:lvl1pPr marL="0" indent="0">
              <a:lnSpc>
                <a:spcPct val="150000"/>
              </a:lnSpc>
              <a:buNone/>
              <a:defRPr sz="1800" b="0" i="0" cap="none" baseline="0">
                <a:solidFill>
                  <a:schemeClr val="tx1"/>
                </a:solidFill>
                <a:latin typeface="Arial" panose="020B0604020202020204" pitchFamily="34" charset="0"/>
                <a:cs typeface="Arial" panose="020B0604020202020204" pitchFamily="34" charset="0"/>
              </a:defRPr>
            </a:lvl1pPr>
            <a:lvl2pPr marL="0" indent="0">
              <a:lnSpc>
                <a:spcPct val="100000"/>
              </a:lnSpc>
              <a:spcBef>
                <a:spcPts val="2300"/>
              </a:spcBef>
              <a:buFontTx/>
              <a:buNone/>
              <a:defRPr sz="2000" cap="all" spc="100" baseline="0">
                <a:solidFill>
                  <a:schemeClr val="tx2"/>
                </a:solidFill>
                <a:latin typeface="+mj-lt"/>
              </a:defRPr>
            </a:lvl2pPr>
            <a:lvl3pPr marL="228600" indent="-228600">
              <a:spcBef>
                <a:spcPts val="1100"/>
              </a:spcBef>
              <a:buFont typeface="Arial" panose="020B0604020202020204" pitchFamily="34" charset="0"/>
              <a:buChar char="•"/>
              <a:defRPr sz="1800"/>
            </a:lvl3pPr>
            <a:lvl4pPr marL="502920" indent="-228600">
              <a:buFont typeface="Courier New" panose="02070309020205020404" pitchFamily="49" charset="0"/>
              <a:buChar char="o"/>
              <a:defRPr sz="1800"/>
            </a:lvl4pPr>
            <a:lvl5pPr marL="1234440" indent="-2286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DED0A32-169A-FC4D-9EAA-6923CD635E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B26875-BB36-3C4E-890F-58C5FBB54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E6626-FAB6-4709-9CB8-80FE430C7636}"/>
              </a:ext>
            </a:extLst>
          </p:cNvPr>
          <p:cNvSpPr>
            <a:spLocks noGrp="1"/>
          </p:cNvSpPr>
          <p:nvPr>
            <p:ph type="sldNum" sz="quarter" idx="12"/>
          </p:nvPr>
        </p:nvSpPr>
        <p:spPr>
          <a:xfrm>
            <a:off x="8610600" y="6356350"/>
            <a:ext cx="2743200" cy="365125"/>
          </a:xfrm>
        </p:spPr>
        <p:txBody>
          <a:bodyPr/>
          <a:lstStyle/>
          <a:p>
            <a:fld id="{4B54FE1A-8A06-E846-9B18-517AFB5E5603}" type="slidenum">
              <a:rPr lang="en-US" smtClean="0"/>
              <a:t>‹#›</a:t>
            </a:fld>
            <a:endParaRPr lang="en-US"/>
          </a:p>
        </p:txBody>
      </p:sp>
    </p:spTree>
    <p:extLst>
      <p:ext uri="{BB962C8B-B14F-4D97-AF65-F5344CB8AC3E}">
        <p14:creationId xmlns:p14="http://schemas.microsoft.com/office/powerpoint/2010/main" val="351680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3920-3BBB-9F4F-AEEA-4918BCD87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B7D98-BE51-DD44-AC9C-86579C0404C0}"/>
              </a:ext>
            </a:extLst>
          </p:cNvPr>
          <p:cNvSpPr>
            <a:spLocks noGrp="1"/>
          </p:cNvSpPr>
          <p:nvPr>
            <p:ph sz="half" idx="1"/>
          </p:nvPr>
        </p:nvSpPr>
        <p:spPr>
          <a:xfrm>
            <a:off x="838200" y="1825625"/>
            <a:ext cx="5181600" cy="4351338"/>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30342777-931A-2649-9D8B-4DD4C85EEFE6}"/>
              </a:ext>
            </a:extLst>
          </p:cNvPr>
          <p:cNvSpPr>
            <a:spLocks noGrp="1"/>
          </p:cNvSpPr>
          <p:nvPr>
            <p:ph sz="half" idx="2"/>
          </p:nvPr>
        </p:nvSpPr>
        <p:spPr>
          <a:xfrm>
            <a:off x="6172200" y="1825625"/>
            <a:ext cx="5181600" cy="4351338"/>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04386678-9D34-434C-A653-AB1872BE6C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CE251D-45AF-F546-92BA-2AB324387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AE0B6-626A-B44E-AE40-8F56D297C58E}"/>
              </a:ext>
            </a:extLst>
          </p:cNvPr>
          <p:cNvSpPr>
            <a:spLocks noGrp="1"/>
          </p:cNvSpPr>
          <p:nvPr>
            <p:ph type="sldNum" sz="quarter" idx="12"/>
          </p:nvPr>
        </p:nvSpPr>
        <p:spPr/>
        <p:txBody>
          <a:bodyPr/>
          <a:lstStyle/>
          <a:p>
            <a:fld id="{4B54FE1A-8A06-E846-9B18-517AFB5E5603}" type="slidenum">
              <a:rPr lang="en-US" smtClean="0"/>
              <a:t>‹#›</a:t>
            </a:fld>
            <a:endParaRPr lang="en-US"/>
          </a:p>
        </p:txBody>
      </p:sp>
    </p:spTree>
    <p:extLst>
      <p:ext uri="{BB962C8B-B14F-4D97-AF65-F5344CB8AC3E}">
        <p14:creationId xmlns:p14="http://schemas.microsoft.com/office/powerpoint/2010/main" val="221070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F9AC-37F1-5744-96E6-10CF98C00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34FA10-6BE3-1B4A-8E75-D551B5148A8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B015782-DD44-3146-9453-CDDC49D742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DC957-E97F-EA45-A27B-888D2D35E679}"/>
              </a:ext>
            </a:extLst>
          </p:cNvPr>
          <p:cNvSpPr>
            <a:spLocks noGrp="1"/>
          </p:cNvSpPr>
          <p:nvPr>
            <p:ph type="sldNum" sz="quarter" idx="12"/>
          </p:nvPr>
        </p:nvSpPr>
        <p:spPr/>
        <p:txBody>
          <a:bodyPr/>
          <a:lstStyle/>
          <a:p>
            <a:fld id="{4B54FE1A-8A06-E846-9B18-517AFB5E5603}" type="slidenum">
              <a:rPr lang="en-US" smtClean="0"/>
              <a:t>‹#›</a:t>
            </a:fld>
            <a:endParaRPr lang="en-US"/>
          </a:p>
        </p:txBody>
      </p:sp>
    </p:spTree>
    <p:extLst>
      <p:ext uri="{BB962C8B-B14F-4D97-AF65-F5344CB8AC3E}">
        <p14:creationId xmlns:p14="http://schemas.microsoft.com/office/powerpoint/2010/main" val="422278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chemeClr val="bg2">
                <a:alpha val="95000"/>
                <a:lumMod val="55000"/>
              </a:schemeClr>
            </a:gs>
            <a:gs pos="58000">
              <a:schemeClr val="tx1"/>
            </a:gs>
          </a:gsLst>
          <a:lin ang="7200000" scaled="0"/>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8E861-5415-5D47-B59A-10CDBE5DD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970FCEB-0DCD-8649-8D0D-0477AA479D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19648-E316-F342-A281-B6FDA6FD8030}"/>
              </a:ext>
            </a:extLst>
          </p:cNvPr>
          <p:cNvSpPr>
            <a:spLocks noGrp="1"/>
          </p:cNvSpPr>
          <p:nvPr>
            <p:ph type="sldNum" sz="quarter" idx="12"/>
          </p:nvPr>
        </p:nvSpPr>
        <p:spPr/>
        <p:txBody>
          <a:bodyPr/>
          <a:lstStyle/>
          <a:p>
            <a:fld id="{4B54FE1A-8A06-E846-9B18-517AFB5E5603}" type="slidenum">
              <a:rPr lang="en-US" smtClean="0"/>
              <a:t>‹#›</a:t>
            </a:fld>
            <a:endParaRPr lang="en-US"/>
          </a:p>
        </p:txBody>
      </p:sp>
      <p:sp>
        <p:nvSpPr>
          <p:cNvPr id="8" name="Content Placeholder 2">
            <a:extLst>
              <a:ext uri="{FF2B5EF4-FFF2-40B4-BE49-F238E27FC236}">
                <a16:creationId xmlns:a16="http://schemas.microsoft.com/office/drawing/2014/main" id="{135AC6A9-CEF9-7A46-82C0-28823090C496}"/>
              </a:ext>
            </a:extLst>
          </p:cNvPr>
          <p:cNvSpPr>
            <a:spLocks noGrp="1"/>
          </p:cNvSpPr>
          <p:nvPr>
            <p:ph idx="1"/>
          </p:nvPr>
        </p:nvSpPr>
        <p:spPr>
          <a:xfrm>
            <a:off x="838200" y="2816352"/>
            <a:ext cx="10515600" cy="3262825"/>
          </a:xfrm>
        </p:spPr>
        <p:txBody>
          <a:bodyPr>
            <a:normAutofit/>
          </a:bodyPr>
          <a:lstStyle>
            <a:lvl1pPr marL="0" indent="0" algn="l">
              <a:lnSpc>
                <a:spcPct val="100000"/>
              </a:lnSpc>
              <a:buNone/>
              <a:defRPr sz="1400" b="0" i="0" cap="none" baseline="0">
                <a:solidFill>
                  <a:schemeClr val="bg1"/>
                </a:solidFill>
                <a:latin typeface="Arial" panose="020B0604020202020204" pitchFamily="34" charset="0"/>
                <a:cs typeface="Arial" panose="020B0604020202020204" pitchFamily="34" charset="0"/>
              </a:defRPr>
            </a:lvl1pPr>
            <a:lvl2pPr marL="0" indent="0">
              <a:lnSpc>
                <a:spcPct val="100000"/>
              </a:lnSpc>
              <a:spcBef>
                <a:spcPts val="2300"/>
              </a:spcBef>
              <a:buFontTx/>
              <a:buNone/>
              <a:defRPr sz="2000" cap="all" spc="100" baseline="0">
                <a:solidFill>
                  <a:schemeClr val="tx2"/>
                </a:solidFill>
                <a:latin typeface="+mj-lt"/>
              </a:defRPr>
            </a:lvl2pPr>
            <a:lvl3pPr marL="228600" indent="-228600">
              <a:spcBef>
                <a:spcPts val="1100"/>
              </a:spcBef>
              <a:buFont typeface="Arial" panose="020B0604020202020204" pitchFamily="34" charset="0"/>
              <a:buChar char="•"/>
              <a:defRPr sz="1800"/>
            </a:lvl3pPr>
            <a:lvl4pPr marL="502920" indent="-228600">
              <a:buFont typeface="Courier New" panose="02070309020205020404" pitchFamily="49" charset="0"/>
              <a:buChar char="o"/>
              <a:defRPr sz="1800"/>
            </a:lvl4pPr>
            <a:lvl5pPr marL="1234440" indent="-228600">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86871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87CDE9AA-DD7B-4242-9455-3DED1556D29B}"/>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36734687-460F-4757-914C-97FC9569195B}"/>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6A5FD885-E797-49A8-8D18-C8BE9367E121}"/>
              </a:ext>
            </a:extLst>
          </p:cNvPr>
          <p:cNvSpPr>
            <a:spLocks noGrp="1"/>
          </p:cNvSpPr>
          <p:nvPr>
            <p:ph type="sldNum" sz="quarter" idx="12"/>
          </p:nvPr>
        </p:nvSpPr>
        <p:spPr/>
        <p:txBody>
          <a:bodyPr/>
          <a:lstStyle/>
          <a:p>
            <a:fld id="{4B54FE1A-8A06-E846-9B18-517AFB5E5603}" type="slidenum">
              <a:rPr lang="en-US" smtClean="0"/>
              <a:t>‹#›</a:t>
            </a:fld>
            <a:endParaRPr lang="en-US"/>
          </a:p>
        </p:txBody>
      </p:sp>
    </p:spTree>
    <p:extLst>
      <p:ext uri="{BB962C8B-B14F-4D97-AF65-F5344CB8AC3E}">
        <p14:creationId xmlns:p14="http://schemas.microsoft.com/office/powerpoint/2010/main" val="3270374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F6A98-5525-5340-8796-0E249F5D3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92830-0BC0-034C-9344-E4E087948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5CB17-FE5B-8346-A987-D26AFA83B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682E558-1DD1-4244-A576-4E546079F6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3E1FAF-CEBD-2E4F-9B64-41324D3F9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4FE1A-8A06-E846-9B18-517AFB5E5603}" type="slidenum">
              <a:rPr lang="en-US" smtClean="0"/>
              <a:t>‹#›</a:t>
            </a:fld>
            <a:endParaRPr lang="en-US"/>
          </a:p>
        </p:txBody>
      </p:sp>
    </p:spTree>
    <p:extLst>
      <p:ext uri="{BB962C8B-B14F-4D97-AF65-F5344CB8AC3E}">
        <p14:creationId xmlns:p14="http://schemas.microsoft.com/office/powerpoint/2010/main" val="418316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cap="all" spc="5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105C-A1DB-6C43-B796-9245622F57A4}"/>
              </a:ext>
            </a:extLst>
          </p:cNvPr>
          <p:cNvSpPr>
            <a:spLocks noGrp="1"/>
          </p:cNvSpPr>
          <p:nvPr>
            <p:ph type="ctrTitle"/>
          </p:nvPr>
        </p:nvSpPr>
        <p:spPr>
          <a:xfrm>
            <a:off x="1712749" y="1053296"/>
            <a:ext cx="9236901" cy="1844030"/>
          </a:xfrm>
        </p:spPr>
        <p:txBody>
          <a:bodyPr>
            <a:normAutofit/>
          </a:bodyPr>
          <a:lstStyle/>
          <a:p>
            <a:r>
              <a:rPr lang="en-US" dirty="0"/>
              <a:t>LAMIS</a:t>
            </a:r>
            <a:br>
              <a:rPr lang="en-US" dirty="0"/>
            </a:br>
            <a:r>
              <a:rPr lang="en-US" sz="4000" dirty="0"/>
              <a:t> Treatment Continuation Features</a:t>
            </a:r>
          </a:p>
        </p:txBody>
      </p:sp>
      <p:sp>
        <p:nvSpPr>
          <p:cNvPr id="3" name="Subtitle 2">
            <a:extLst>
              <a:ext uri="{FF2B5EF4-FFF2-40B4-BE49-F238E27FC236}">
                <a16:creationId xmlns:a16="http://schemas.microsoft.com/office/drawing/2014/main" id="{FD0A68A8-2398-2744-9870-AB56B0F3DFFE}"/>
              </a:ext>
            </a:extLst>
          </p:cNvPr>
          <p:cNvSpPr>
            <a:spLocks noGrp="1"/>
          </p:cNvSpPr>
          <p:nvPr>
            <p:ph type="subTitle" idx="1"/>
          </p:nvPr>
        </p:nvSpPr>
        <p:spPr/>
        <p:txBody>
          <a:bodyPr/>
          <a:lstStyle/>
          <a:p>
            <a:r>
              <a:rPr lang="en-US" dirty="0"/>
              <a:t>February 2021</a:t>
            </a:r>
          </a:p>
        </p:txBody>
      </p:sp>
    </p:spTree>
    <p:extLst>
      <p:ext uri="{BB962C8B-B14F-4D97-AF65-F5344CB8AC3E}">
        <p14:creationId xmlns:p14="http://schemas.microsoft.com/office/powerpoint/2010/main" val="351679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326222" y="910637"/>
            <a:ext cx="5064127" cy="5577489"/>
          </a:xfrm>
          <a:prstGeom prst="rect">
            <a:avLst/>
          </a:prstGeom>
        </p:spPr>
        <p:txBody>
          <a:bodyPr wrap="square" lIns="0" tIns="0" rIns="0" bIns="0" rtlCol="0" anchor="t">
            <a:spAutoFit/>
          </a:bodyPr>
          <a:lstStyle/>
          <a:p>
            <a:pPr marL="285750" indent="-285750">
              <a:lnSpc>
                <a:spcPts val="2333"/>
              </a:lnSpc>
              <a:buFont typeface="Arial" panose="020B0604020202020204" pitchFamily="34" charset="0"/>
              <a:buChar char="•"/>
            </a:pPr>
            <a:r>
              <a:rPr lang="en-US" sz="1600" dirty="0"/>
              <a:t>LAMIS is acronym for </a:t>
            </a:r>
            <a:r>
              <a:rPr lang="en-US" sz="1600" dirty="0" err="1"/>
              <a:t>Lafiya</a:t>
            </a:r>
            <a:r>
              <a:rPr lang="en-US" sz="1600" dirty="0"/>
              <a:t> Management Information System</a:t>
            </a:r>
          </a:p>
          <a:p>
            <a:pPr>
              <a:lnSpc>
                <a:spcPts val="2333"/>
              </a:lnSpc>
            </a:pPr>
            <a:endParaRPr lang="en-US" sz="1600" dirty="0"/>
          </a:p>
          <a:p>
            <a:pPr marL="285750" indent="-285750">
              <a:lnSpc>
                <a:spcPts val="2333"/>
              </a:lnSpc>
              <a:buFont typeface="Arial" panose="020B0604020202020204" pitchFamily="34" charset="0"/>
              <a:buChar char="•"/>
            </a:pPr>
            <a:r>
              <a:rPr lang="en-US" sz="1600" dirty="0" err="1"/>
              <a:t>Lafiya</a:t>
            </a:r>
            <a:r>
              <a:rPr lang="en-US" sz="1600" dirty="0"/>
              <a:t> is a word meaning health or wellbeing in about 5 different African languages </a:t>
            </a:r>
          </a:p>
          <a:p>
            <a:pPr>
              <a:lnSpc>
                <a:spcPts val="2333"/>
              </a:lnSpc>
            </a:pPr>
            <a:endParaRPr lang="en-US" sz="1600" dirty="0"/>
          </a:p>
          <a:p>
            <a:pPr marL="285750" indent="-285750">
              <a:lnSpc>
                <a:spcPts val="2333"/>
              </a:lnSpc>
              <a:buFont typeface="Arial" panose="020B0604020202020204" pitchFamily="34" charset="0"/>
              <a:buChar char="•"/>
            </a:pPr>
            <a:r>
              <a:rPr lang="en-US" sz="1600" dirty="0"/>
              <a:t>Electronic Medical Records (EMR) software developed under the GHAIN project through PEPFAR funding by indigenous Nigerian manpower </a:t>
            </a:r>
          </a:p>
          <a:p>
            <a:pPr>
              <a:lnSpc>
                <a:spcPts val="2333"/>
              </a:lnSpc>
            </a:pPr>
            <a:endParaRPr lang="en-US" sz="1600" dirty="0"/>
          </a:p>
          <a:p>
            <a:pPr marL="285750" indent="-285750">
              <a:lnSpc>
                <a:spcPts val="2333"/>
              </a:lnSpc>
              <a:buFont typeface="Arial" panose="020B0604020202020204" pitchFamily="34" charset="0"/>
              <a:buChar char="•"/>
            </a:pPr>
            <a:r>
              <a:rPr lang="en-US" sz="1600" dirty="0"/>
              <a:t>Manages client level data of patients enrolled for HIV chronic care including ART </a:t>
            </a:r>
          </a:p>
          <a:p>
            <a:pPr>
              <a:lnSpc>
                <a:spcPts val="2333"/>
              </a:lnSpc>
            </a:pPr>
            <a:endParaRPr lang="en-US" sz="1600" dirty="0"/>
          </a:p>
          <a:p>
            <a:pPr marL="285750" indent="-285750">
              <a:lnSpc>
                <a:spcPts val="2333"/>
              </a:lnSpc>
              <a:buFont typeface="Arial" panose="020B0604020202020204" pitchFamily="34" charset="0"/>
              <a:buChar char="•"/>
            </a:pPr>
            <a:r>
              <a:rPr lang="en-US" sz="1600" dirty="0"/>
              <a:t>LAMIS 3.0 developed under SIDHAS project as scalable, web-based application</a:t>
            </a:r>
          </a:p>
          <a:p>
            <a:pPr>
              <a:lnSpc>
                <a:spcPts val="2333"/>
              </a:lnSpc>
            </a:pPr>
            <a:endParaRPr lang="en-US" sz="1600" dirty="0"/>
          </a:p>
          <a:p>
            <a:pPr marL="285750" indent="-285750">
              <a:lnSpc>
                <a:spcPts val="2333"/>
              </a:lnSpc>
              <a:buFont typeface="Arial" panose="020B0604020202020204" pitchFamily="34" charset="0"/>
              <a:buChar char="•"/>
            </a:pPr>
            <a:r>
              <a:rPr lang="en-US" sz="1600" dirty="0"/>
              <a:t>A new version </a:t>
            </a:r>
            <a:r>
              <a:rPr lang="en-US" sz="1600" dirty="0" err="1"/>
              <a:t>LAMISPlus</a:t>
            </a:r>
            <a:r>
              <a:rPr lang="en-US" sz="1600" dirty="0"/>
              <a:t> 1.0 is currently under pilot testing. This version is a general purpose EMR designed to run in a real time environment </a:t>
            </a:r>
          </a:p>
        </p:txBody>
      </p:sp>
      <p:sp>
        <p:nvSpPr>
          <p:cNvPr id="22" name="Title 1">
            <a:extLst>
              <a:ext uri="{FF2B5EF4-FFF2-40B4-BE49-F238E27FC236}">
                <a16:creationId xmlns:a16="http://schemas.microsoft.com/office/drawing/2014/main" id="{9C7F7B04-5B47-4BE8-B829-EB7089D86C87}"/>
              </a:ext>
            </a:extLst>
          </p:cNvPr>
          <p:cNvSpPr txBox="1">
            <a:spLocks/>
          </p:cNvSpPr>
          <p:nvPr/>
        </p:nvSpPr>
        <p:spPr>
          <a:xfrm>
            <a:off x="326222" y="269787"/>
            <a:ext cx="9829904" cy="551450"/>
          </a:xfrm>
          <a:prstGeom prst="rect">
            <a:avLst/>
          </a:prstGeom>
        </p:spPr>
        <p:txBody>
          <a:bodyPr/>
          <a:lstStyle>
            <a:lvl1pPr algn="l" defTabSz="914400" rtl="0" eaLnBrk="1" latinLnBrk="0" hangingPunct="1">
              <a:lnSpc>
                <a:spcPct val="90000"/>
              </a:lnSpc>
              <a:spcBef>
                <a:spcPct val="0"/>
              </a:spcBef>
              <a:buNone/>
              <a:defRPr sz="4400" b="1" i="0" kern="1200" baseline="0">
                <a:solidFill>
                  <a:schemeClr val="bg2"/>
                </a:solidFill>
                <a:latin typeface="+mj-lt"/>
                <a:ea typeface="+mj-ea"/>
                <a:cs typeface="+mj-cs"/>
              </a:defRPr>
            </a:lvl1pPr>
          </a:lstStyle>
          <a:p>
            <a:r>
              <a:rPr lang="en-US"/>
              <a:t>About LAMIS</a:t>
            </a:r>
            <a:endParaRPr lang="en-US" dirty="0"/>
          </a:p>
        </p:txBody>
      </p:sp>
      <p:sp>
        <p:nvSpPr>
          <p:cNvPr id="2" name="Slide Number Placeholder 1">
            <a:extLst>
              <a:ext uri="{FF2B5EF4-FFF2-40B4-BE49-F238E27FC236}">
                <a16:creationId xmlns:a16="http://schemas.microsoft.com/office/drawing/2014/main" id="{C0168662-FF3D-4740-BB2A-189D800BFDA2}"/>
              </a:ext>
            </a:extLst>
          </p:cNvPr>
          <p:cNvSpPr>
            <a:spLocks noGrp="1"/>
          </p:cNvSpPr>
          <p:nvPr>
            <p:ph type="sldNum" sz="quarter" idx="12"/>
          </p:nvPr>
        </p:nvSpPr>
        <p:spPr>
          <a:xfrm>
            <a:off x="8610600" y="6356350"/>
            <a:ext cx="2743200" cy="365125"/>
          </a:xfrm>
        </p:spPr>
        <p:txBody>
          <a:bodyPr/>
          <a:lstStyle/>
          <a:p>
            <a:fld id="{4B54FE1A-8A06-E846-9B18-517AFB5E5603}" type="slidenum">
              <a:rPr lang="en-US" smtClean="0"/>
              <a:t>3</a:t>
            </a:fld>
            <a:endParaRPr lang="en-US" dirty="0"/>
          </a:p>
        </p:txBody>
      </p:sp>
      <p:pic>
        <p:nvPicPr>
          <p:cNvPr id="23" name="Picture 22">
            <a:extLst>
              <a:ext uri="{FF2B5EF4-FFF2-40B4-BE49-F238E27FC236}">
                <a16:creationId xmlns:a16="http://schemas.microsoft.com/office/drawing/2014/main" id="{86D2F1DB-4D31-6246-A4CA-9927C6F0E05A}"/>
              </a:ext>
            </a:extLst>
          </p:cNvPr>
          <p:cNvPicPr>
            <a:picLocks noChangeAspect="1"/>
          </p:cNvPicPr>
          <p:nvPr/>
        </p:nvPicPr>
        <p:blipFill>
          <a:blip r:embed="rId3"/>
          <a:stretch>
            <a:fillRect/>
          </a:stretch>
        </p:blipFill>
        <p:spPr>
          <a:xfrm>
            <a:off x="5646495" y="785813"/>
            <a:ext cx="3410419" cy="5570537"/>
          </a:xfrm>
          <a:prstGeom prst="rect">
            <a:avLst/>
          </a:prstGeom>
        </p:spPr>
      </p:pic>
      <p:pic>
        <p:nvPicPr>
          <p:cNvPr id="24" name="Picture 23">
            <a:extLst>
              <a:ext uri="{FF2B5EF4-FFF2-40B4-BE49-F238E27FC236}">
                <a16:creationId xmlns:a16="http://schemas.microsoft.com/office/drawing/2014/main" id="{7213605B-AD12-144A-BE1F-6B8D7923C66A}"/>
              </a:ext>
            </a:extLst>
          </p:cNvPr>
          <p:cNvPicPr>
            <a:picLocks noChangeAspect="1"/>
          </p:cNvPicPr>
          <p:nvPr/>
        </p:nvPicPr>
        <p:blipFill>
          <a:blip r:embed="rId4"/>
          <a:stretch>
            <a:fillRect/>
          </a:stretch>
        </p:blipFill>
        <p:spPr>
          <a:xfrm>
            <a:off x="9056914" y="910637"/>
            <a:ext cx="2815772" cy="54457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10883" y="1705886"/>
            <a:ext cx="4430291" cy="1530555"/>
            <a:chOff x="0" y="-66675"/>
            <a:chExt cx="8860583" cy="3061108"/>
          </a:xfrm>
        </p:grpSpPr>
        <p:sp>
          <p:nvSpPr>
            <p:cNvPr id="5" name="TextBox 5"/>
            <p:cNvSpPr txBox="1"/>
            <p:nvPr/>
          </p:nvSpPr>
          <p:spPr>
            <a:xfrm>
              <a:off x="0" y="-66675"/>
              <a:ext cx="8860583" cy="718145"/>
            </a:xfrm>
            <a:prstGeom prst="rect">
              <a:avLst/>
            </a:prstGeom>
          </p:spPr>
          <p:txBody>
            <a:bodyPr lIns="0" tIns="0" rIns="0" bIns="0" rtlCol="0" anchor="t">
              <a:spAutoFit/>
            </a:bodyPr>
            <a:lstStyle/>
            <a:p>
              <a:pPr algn="ctr" eaLnBrk="0" fontAlgn="base" hangingPunct="0">
                <a:lnSpc>
                  <a:spcPts val="2800"/>
                </a:lnSpc>
                <a:spcBef>
                  <a:spcPct val="0"/>
                </a:spcBef>
                <a:spcAft>
                  <a:spcPct val="0"/>
                </a:spcAft>
              </a:pPr>
              <a:r>
                <a:rPr lang="en-US" sz="2400" b="1" dirty="0">
                  <a:solidFill>
                    <a:srgbClr val="02C2DE"/>
                  </a:solidFill>
                  <a:latin typeface="Arial" panose="020B0604020202020204" pitchFamily="34" charset="0"/>
                  <a:cs typeface="Arial" panose="020B0604020202020204" pitchFamily="34" charset="0"/>
                </a:rPr>
                <a:t>SMS Reminders</a:t>
              </a:r>
            </a:p>
          </p:txBody>
        </p:sp>
        <p:sp>
          <p:nvSpPr>
            <p:cNvPr id="6" name="TextBox 6"/>
            <p:cNvSpPr txBox="1"/>
            <p:nvPr/>
          </p:nvSpPr>
          <p:spPr>
            <a:xfrm>
              <a:off x="558572" y="1266140"/>
              <a:ext cx="7743437" cy="1728293"/>
            </a:xfrm>
            <a:prstGeom prst="rect">
              <a:avLst/>
            </a:prstGeom>
          </p:spPr>
          <p:txBody>
            <a:bodyPr lIns="0" tIns="0" rIns="0" bIns="0" rtlCol="0" anchor="t">
              <a:spAutoFit/>
            </a:bodyPr>
            <a:lstStyle/>
            <a:p>
              <a:pPr algn="ctr">
                <a:lnSpc>
                  <a:spcPts val="2333"/>
                </a:lnSpc>
              </a:pPr>
              <a:r>
                <a:rPr lang="en-US" dirty="0"/>
                <a:t>Clinic Visits</a:t>
              </a:r>
            </a:p>
            <a:p>
              <a:pPr algn="ctr">
                <a:lnSpc>
                  <a:spcPts val="2333"/>
                </a:lnSpc>
              </a:pPr>
              <a:r>
                <a:rPr lang="en-US" dirty="0"/>
                <a:t>Drug Refills</a:t>
              </a:r>
            </a:p>
            <a:p>
              <a:pPr algn="ctr">
                <a:lnSpc>
                  <a:spcPts val="2333"/>
                </a:lnSpc>
              </a:pPr>
              <a:r>
                <a:rPr lang="en-US" dirty="0"/>
                <a:t>Viral Load Investigations</a:t>
              </a:r>
            </a:p>
          </p:txBody>
        </p:sp>
        <p:sp>
          <p:nvSpPr>
            <p:cNvPr id="7" name="AutoShape 7"/>
            <p:cNvSpPr/>
            <p:nvPr/>
          </p:nvSpPr>
          <p:spPr>
            <a:xfrm>
              <a:off x="3525241" y="924994"/>
              <a:ext cx="1810102" cy="117807"/>
            </a:xfrm>
            <a:prstGeom prst="rect">
              <a:avLst/>
            </a:prstGeom>
            <a:solidFill>
              <a:srgbClr val="002060"/>
            </a:solidFill>
          </p:spPr>
        </p:sp>
      </p:grpSp>
      <p:grpSp>
        <p:nvGrpSpPr>
          <p:cNvPr id="8" name="Group 8"/>
          <p:cNvGrpSpPr/>
          <p:nvPr/>
        </p:nvGrpSpPr>
        <p:grpSpPr>
          <a:xfrm>
            <a:off x="6947087" y="4594941"/>
            <a:ext cx="4430291" cy="1530555"/>
            <a:chOff x="0" y="-66675"/>
            <a:chExt cx="8860583" cy="3061108"/>
          </a:xfrm>
        </p:grpSpPr>
        <p:sp>
          <p:nvSpPr>
            <p:cNvPr id="9" name="TextBox 9"/>
            <p:cNvSpPr txBox="1"/>
            <p:nvPr/>
          </p:nvSpPr>
          <p:spPr>
            <a:xfrm>
              <a:off x="0" y="-66675"/>
              <a:ext cx="8860583" cy="718146"/>
            </a:xfrm>
            <a:prstGeom prst="rect">
              <a:avLst/>
            </a:prstGeom>
          </p:spPr>
          <p:txBody>
            <a:bodyPr lIns="0" tIns="0" rIns="0" bIns="0" rtlCol="0" anchor="t">
              <a:spAutoFit/>
            </a:bodyPr>
            <a:lstStyle/>
            <a:p>
              <a:pPr algn="ctr" eaLnBrk="0" fontAlgn="base" hangingPunct="0">
                <a:lnSpc>
                  <a:spcPts val="2800"/>
                </a:lnSpc>
                <a:spcBef>
                  <a:spcPct val="0"/>
                </a:spcBef>
                <a:spcAft>
                  <a:spcPct val="0"/>
                </a:spcAft>
              </a:pPr>
              <a:r>
                <a:rPr lang="en-US" sz="2400" b="1" dirty="0" err="1">
                  <a:solidFill>
                    <a:srgbClr val="02C2DE"/>
                  </a:solidFill>
                  <a:latin typeface="Arial" panose="020B0604020202020204" pitchFamily="34" charset="0"/>
                  <a:cs typeface="Arial" panose="020B0604020202020204" pitchFamily="34" charset="0"/>
                </a:rPr>
                <a:t>LAMISLite</a:t>
              </a:r>
              <a:r>
                <a:rPr lang="en-US" sz="2400" b="1" dirty="0">
                  <a:solidFill>
                    <a:srgbClr val="02C2DE"/>
                  </a:solidFill>
                  <a:latin typeface="Arial" panose="020B0604020202020204" pitchFamily="34" charset="0"/>
                  <a:cs typeface="Arial" panose="020B0604020202020204" pitchFamily="34" charset="0"/>
                </a:rPr>
                <a:t> Notifications </a:t>
              </a:r>
            </a:p>
          </p:txBody>
        </p:sp>
        <p:sp>
          <p:nvSpPr>
            <p:cNvPr id="10" name="TextBox 10"/>
            <p:cNvSpPr txBox="1"/>
            <p:nvPr/>
          </p:nvSpPr>
          <p:spPr>
            <a:xfrm>
              <a:off x="558572" y="1266140"/>
              <a:ext cx="7743437" cy="1728293"/>
            </a:xfrm>
            <a:prstGeom prst="rect">
              <a:avLst/>
            </a:prstGeom>
          </p:spPr>
          <p:txBody>
            <a:bodyPr lIns="0" tIns="0" rIns="0" bIns="0" rtlCol="0" anchor="t">
              <a:spAutoFit/>
            </a:bodyPr>
            <a:lstStyle/>
            <a:p>
              <a:pPr algn="ctr">
                <a:lnSpc>
                  <a:spcPts val="2333"/>
                </a:lnSpc>
              </a:pPr>
              <a:r>
                <a:rPr lang="en-US" dirty="0"/>
                <a:t>Appointments</a:t>
              </a:r>
            </a:p>
            <a:p>
              <a:pPr algn="ctr">
                <a:lnSpc>
                  <a:spcPts val="2333"/>
                </a:lnSpc>
              </a:pPr>
              <a:r>
                <a:rPr lang="en-US" dirty="0"/>
                <a:t>Defaulters </a:t>
              </a:r>
            </a:p>
            <a:p>
              <a:pPr algn="ctr">
                <a:lnSpc>
                  <a:spcPts val="2333"/>
                </a:lnSpc>
              </a:pPr>
              <a:r>
                <a:rPr lang="en-US" dirty="0"/>
                <a:t>Treatment Failures</a:t>
              </a:r>
            </a:p>
          </p:txBody>
        </p:sp>
        <p:sp>
          <p:nvSpPr>
            <p:cNvPr id="11" name="AutoShape 11"/>
            <p:cNvSpPr/>
            <p:nvPr/>
          </p:nvSpPr>
          <p:spPr>
            <a:xfrm>
              <a:off x="3525241" y="924994"/>
              <a:ext cx="1810102" cy="117807"/>
            </a:xfrm>
            <a:prstGeom prst="rect">
              <a:avLst/>
            </a:prstGeom>
            <a:solidFill>
              <a:srgbClr val="002060"/>
            </a:solidFill>
          </p:spPr>
        </p:sp>
      </p:grpSp>
      <p:grpSp>
        <p:nvGrpSpPr>
          <p:cNvPr id="12" name="Group 12"/>
          <p:cNvGrpSpPr/>
          <p:nvPr/>
        </p:nvGrpSpPr>
        <p:grpSpPr>
          <a:xfrm>
            <a:off x="6947087" y="1651165"/>
            <a:ext cx="4430291" cy="1310618"/>
            <a:chOff x="0" y="-540805"/>
            <a:chExt cx="8860583" cy="2621234"/>
          </a:xfrm>
        </p:grpSpPr>
        <p:sp>
          <p:nvSpPr>
            <p:cNvPr id="13" name="TextBox 13"/>
            <p:cNvSpPr txBox="1"/>
            <p:nvPr/>
          </p:nvSpPr>
          <p:spPr>
            <a:xfrm>
              <a:off x="0" y="-540805"/>
              <a:ext cx="8860583" cy="718146"/>
            </a:xfrm>
            <a:prstGeom prst="rect">
              <a:avLst/>
            </a:prstGeom>
          </p:spPr>
          <p:txBody>
            <a:bodyPr lIns="0" tIns="0" rIns="0" bIns="0" rtlCol="0" anchor="t">
              <a:spAutoFit/>
            </a:bodyPr>
            <a:lstStyle/>
            <a:p>
              <a:pPr algn="ctr" eaLnBrk="0" fontAlgn="base" hangingPunct="0">
                <a:lnSpc>
                  <a:spcPts val="2800"/>
                </a:lnSpc>
                <a:spcBef>
                  <a:spcPct val="0"/>
                </a:spcBef>
                <a:spcAft>
                  <a:spcPct val="0"/>
                </a:spcAft>
              </a:pPr>
              <a:r>
                <a:rPr lang="en-US" sz="2400" b="1" dirty="0">
                  <a:solidFill>
                    <a:srgbClr val="02C2DE"/>
                  </a:solidFill>
                  <a:latin typeface="Arial" panose="020B0604020202020204" pitchFamily="34" charset="0"/>
                  <a:cs typeface="Arial" panose="020B0604020202020204" pitchFamily="34" charset="0"/>
                </a:rPr>
                <a:t>Case Management </a:t>
              </a:r>
            </a:p>
          </p:txBody>
        </p:sp>
        <p:sp>
          <p:nvSpPr>
            <p:cNvPr id="14" name="TextBox 14"/>
            <p:cNvSpPr txBox="1"/>
            <p:nvPr/>
          </p:nvSpPr>
          <p:spPr>
            <a:xfrm>
              <a:off x="558572" y="942040"/>
              <a:ext cx="7743437" cy="1138389"/>
            </a:xfrm>
            <a:prstGeom prst="rect">
              <a:avLst/>
            </a:prstGeom>
          </p:spPr>
          <p:txBody>
            <a:bodyPr lIns="0" tIns="0" rIns="0" bIns="0" rtlCol="0" anchor="t">
              <a:spAutoFit/>
            </a:bodyPr>
            <a:lstStyle/>
            <a:p>
              <a:pPr algn="ctr">
                <a:lnSpc>
                  <a:spcPts val="2333"/>
                </a:lnSpc>
              </a:pPr>
              <a:r>
                <a:rPr lang="en-US" dirty="0"/>
                <a:t>Appointment List</a:t>
              </a:r>
            </a:p>
            <a:p>
              <a:pPr algn="ctr">
                <a:lnSpc>
                  <a:spcPts val="2333"/>
                </a:lnSpc>
              </a:pPr>
              <a:r>
                <a:rPr lang="en-US" dirty="0"/>
                <a:t>Defaulters List</a:t>
              </a:r>
            </a:p>
          </p:txBody>
        </p:sp>
        <p:sp>
          <p:nvSpPr>
            <p:cNvPr id="15" name="AutoShape 15"/>
            <p:cNvSpPr/>
            <p:nvPr/>
          </p:nvSpPr>
          <p:spPr>
            <a:xfrm>
              <a:off x="3525240" y="462000"/>
              <a:ext cx="1810102" cy="117808"/>
            </a:xfrm>
            <a:prstGeom prst="rect">
              <a:avLst/>
            </a:prstGeom>
            <a:solidFill>
              <a:srgbClr val="8AABCA"/>
            </a:solidFill>
          </p:spPr>
        </p:sp>
      </p:grpSp>
      <p:grpSp>
        <p:nvGrpSpPr>
          <p:cNvPr id="16" name="Group 16"/>
          <p:cNvGrpSpPr/>
          <p:nvPr/>
        </p:nvGrpSpPr>
        <p:grpSpPr>
          <a:xfrm>
            <a:off x="810883" y="4594941"/>
            <a:ext cx="4430291" cy="1530555"/>
            <a:chOff x="0" y="-66675"/>
            <a:chExt cx="8860583" cy="3061108"/>
          </a:xfrm>
        </p:grpSpPr>
        <p:sp>
          <p:nvSpPr>
            <p:cNvPr id="17" name="TextBox 17"/>
            <p:cNvSpPr txBox="1"/>
            <p:nvPr/>
          </p:nvSpPr>
          <p:spPr>
            <a:xfrm>
              <a:off x="0" y="-66675"/>
              <a:ext cx="8860583" cy="718146"/>
            </a:xfrm>
            <a:prstGeom prst="rect">
              <a:avLst/>
            </a:prstGeom>
          </p:spPr>
          <p:txBody>
            <a:bodyPr lIns="0" tIns="0" rIns="0" bIns="0" rtlCol="0" anchor="t">
              <a:spAutoFit/>
            </a:bodyPr>
            <a:lstStyle/>
            <a:p>
              <a:pPr algn="ctr" eaLnBrk="0" fontAlgn="base" hangingPunct="0">
                <a:lnSpc>
                  <a:spcPts val="2800"/>
                </a:lnSpc>
                <a:spcBef>
                  <a:spcPct val="0"/>
                </a:spcBef>
                <a:spcAft>
                  <a:spcPct val="0"/>
                </a:spcAft>
              </a:pPr>
              <a:r>
                <a:rPr lang="en-US" sz="2400" b="1" dirty="0">
                  <a:solidFill>
                    <a:srgbClr val="02C2DE"/>
                  </a:solidFill>
                  <a:latin typeface="Arial" panose="020B0604020202020204" pitchFamily="34" charset="0"/>
                  <a:cs typeface="Arial" panose="020B0604020202020204" pitchFamily="34" charset="0"/>
                </a:rPr>
                <a:t>Client Status Notifications</a:t>
              </a:r>
            </a:p>
          </p:txBody>
        </p:sp>
        <p:sp>
          <p:nvSpPr>
            <p:cNvPr id="18" name="TextBox 18"/>
            <p:cNvSpPr txBox="1"/>
            <p:nvPr/>
          </p:nvSpPr>
          <p:spPr>
            <a:xfrm>
              <a:off x="558572" y="1266140"/>
              <a:ext cx="7743437" cy="1728293"/>
            </a:xfrm>
            <a:prstGeom prst="rect">
              <a:avLst/>
            </a:prstGeom>
          </p:spPr>
          <p:txBody>
            <a:bodyPr lIns="0" tIns="0" rIns="0" bIns="0" rtlCol="0" anchor="t">
              <a:spAutoFit/>
            </a:bodyPr>
            <a:lstStyle/>
            <a:p>
              <a:pPr algn="ctr">
                <a:lnSpc>
                  <a:spcPts val="2333"/>
                </a:lnSpc>
              </a:pPr>
              <a:r>
                <a:rPr lang="en-US" dirty="0"/>
                <a:t>Appointments</a:t>
              </a:r>
            </a:p>
            <a:p>
              <a:pPr algn="ctr">
                <a:lnSpc>
                  <a:spcPts val="2333"/>
                </a:lnSpc>
              </a:pPr>
              <a:r>
                <a:rPr lang="en-US" dirty="0"/>
                <a:t>Defaulters</a:t>
              </a:r>
            </a:p>
            <a:p>
              <a:pPr algn="ctr">
                <a:lnSpc>
                  <a:spcPts val="2333"/>
                </a:lnSpc>
              </a:pPr>
              <a:r>
                <a:rPr lang="en-US" dirty="0"/>
                <a:t>Treatment Failures</a:t>
              </a:r>
            </a:p>
          </p:txBody>
        </p:sp>
        <p:sp>
          <p:nvSpPr>
            <p:cNvPr id="19" name="AutoShape 19"/>
            <p:cNvSpPr/>
            <p:nvPr/>
          </p:nvSpPr>
          <p:spPr>
            <a:xfrm>
              <a:off x="3525241" y="924994"/>
              <a:ext cx="1810102" cy="117807"/>
            </a:xfrm>
            <a:prstGeom prst="rect">
              <a:avLst/>
            </a:prstGeom>
            <a:solidFill>
              <a:srgbClr val="8AABCA"/>
            </a:solidFill>
          </p:spPr>
        </p:sp>
      </p:grpSp>
      <p:sp>
        <p:nvSpPr>
          <p:cNvPr id="22" name="Title 1">
            <a:extLst>
              <a:ext uri="{FF2B5EF4-FFF2-40B4-BE49-F238E27FC236}">
                <a16:creationId xmlns:a16="http://schemas.microsoft.com/office/drawing/2014/main" id="{9C7F7B04-5B47-4BE8-B829-EB7089D86C87}"/>
              </a:ext>
            </a:extLst>
          </p:cNvPr>
          <p:cNvSpPr txBox="1">
            <a:spLocks/>
          </p:cNvSpPr>
          <p:nvPr/>
        </p:nvSpPr>
        <p:spPr>
          <a:xfrm>
            <a:off x="326222" y="359187"/>
            <a:ext cx="9829904" cy="824096"/>
          </a:xfrm>
          <a:prstGeom prst="rect">
            <a:avLst/>
          </a:prstGeom>
        </p:spPr>
        <p:txBody>
          <a:bodyPr/>
          <a:lstStyle>
            <a:lvl1pPr algn="l" defTabSz="914400" rtl="0" eaLnBrk="1" latinLnBrk="0" hangingPunct="1">
              <a:lnSpc>
                <a:spcPct val="90000"/>
              </a:lnSpc>
              <a:spcBef>
                <a:spcPct val="0"/>
              </a:spcBef>
              <a:buNone/>
              <a:defRPr sz="4400" b="1" i="0" kern="1200" baseline="0">
                <a:solidFill>
                  <a:schemeClr val="bg2"/>
                </a:solidFill>
                <a:latin typeface="+mj-lt"/>
                <a:ea typeface="+mj-ea"/>
                <a:cs typeface="+mj-cs"/>
              </a:defRPr>
            </a:lvl1pPr>
          </a:lstStyle>
          <a:p>
            <a:r>
              <a:rPr lang="en-US" dirty="0"/>
              <a:t>Treatment Continuation Features</a:t>
            </a:r>
          </a:p>
        </p:txBody>
      </p:sp>
      <p:sp>
        <p:nvSpPr>
          <p:cNvPr id="2" name="Slide Number Placeholder 1">
            <a:extLst>
              <a:ext uri="{FF2B5EF4-FFF2-40B4-BE49-F238E27FC236}">
                <a16:creationId xmlns:a16="http://schemas.microsoft.com/office/drawing/2014/main" id="{C0168662-FF3D-4740-BB2A-189D800BFDA2}"/>
              </a:ext>
            </a:extLst>
          </p:cNvPr>
          <p:cNvSpPr>
            <a:spLocks noGrp="1"/>
          </p:cNvSpPr>
          <p:nvPr>
            <p:ph type="sldNum" sz="quarter" idx="12"/>
          </p:nvPr>
        </p:nvSpPr>
        <p:spPr/>
        <p:txBody>
          <a:bodyPr/>
          <a:lstStyle/>
          <a:p>
            <a:fld id="{4B54FE1A-8A06-E846-9B18-517AFB5E5603}" type="slidenum">
              <a:rPr lang="en-US" smtClean="0"/>
              <a:t>4</a:t>
            </a:fld>
            <a:endParaRPr lang="en-US" dirty="0"/>
          </a:p>
        </p:txBody>
      </p:sp>
    </p:spTree>
    <p:extLst>
      <p:ext uri="{BB962C8B-B14F-4D97-AF65-F5344CB8AC3E}">
        <p14:creationId xmlns:p14="http://schemas.microsoft.com/office/powerpoint/2010/main" val="153889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1D20-27FA-4F0C-93C3-F0408B7793D8}"/>
              </a:ext>
            </a:extLst>
          </p:cNvPr>
          <p:cNvSpPr>
            <a:spLocks noGrp="1"/>
          </p:cNvSpPr>
          <p:nvPr>
            <p:ph type="title"/>
          </p:nvPr>
        </p:nvSpPr>
        <p:spPr>
          <a:xfrm>
            <a:off x="838200" y="160756"/>
            <a:ext cx="10515600" cy="776793"/>
          </a:xfrm>
        </p:spPr>
        <p:txBody>
          <a:bodyPr/>
          <a:lstStyle/>
          <a:p>
            <a:r>
              <a:rPr lang="en-US" dirty="0"/>
              <a:t>SMS Reminder System</a:t>
            </a:r>
          </a:p>
        </p:txBody>
      </p:sp>
      <p:sp>
        <p:nvSpPr>
          <p:cNvPr id="6" name="Rectangle 4">
            <a:extLst>
              <a:ext uri="{FF2B5EF4-FFF2-40B4-BE49-F238E27FC236}">
                <a16:creationId xmlns:a16="http://schemas.microsoft.com/office/drawing/2014/main" id="{CD5B48A2-E0D1-4595-B6C4-43D5CB115A6D}"/>
              </a:ext>
            </a:extLst>
          </p:cNvPr>
          <p:cNvSpPr>
            <a:spLocks noChangeArrowheads="1"/>
          </p:cNvSpPr>
          <p:nvPr/>
        </p:nvSpPr>
        <p:spPr bwMode="auto">
          <a:xfrm>
            <a:off x="664579" y="904305"/>
            <a:ext cx="10366094" cy="58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b="1" dirty="0">
                <a:solidFill>
                  <a:srgbClr val="02C2DE"/>
                </a:solidFill>
                <a:latin typeface="Arial" panose="020B0604020202020204" pitchFamily="34" charset="0"/>
                <a:ea typeface="Calibri" panose="020F0502020204030204" pitchFamily="34" charset="0"/>
                <a:cs typeface="Arial" panose="020B0604020202020204" pitchFamily="34" charset="0"/>
              </a:rPr>
              <a:t>The SMS Reminder module is capable of sending clinic, drug refill and viral load investigation reminders to clients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lang="en-US" altLang="ja-JP" b="1" dirty="0">
                <a:solidFill>
                  <a:srgbClr val="252153"/>
                </a:solidFill>
                <a:latin typeface="Arial" panose="020B0604020202020204" pitchFamily="34" charset="0"/>
                <a:ea typeface="MS Mincho" panose="02020609040205080304" pitchFamily="49" charset="-128"/>
                <a:cs typeface="Arial" panose="020B0604020202020204" pitchFamily="34" charset="0"/>
              </a:rPr>
              <a:t>Operation Procedures</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Clients must subscribe to SMS reminder by signing a consent form</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SMS reminders can be sent in your preferred language</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The message sent to a client does not reveal any health status for confidentiality reasons</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SMS are sent to a client 3 days to his/her appointment date (this is configurable)</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A client can send a specially formatted message to a short code to receive information on his/her appointments</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lang="en-US" altLang="ja-JP" b="1" dirty="0">
                <a:solidFill>
                  <a:srgbClr val="252153"/>
                </a:solidFill>
                <a:latin typeface="Arial" panose="020B0604020202020204" pitchFamily="34" charset="0"/>
                <a:ea typeface="MS Mincho" panose="02020609040205080304" pitchFamily="49" charset="-128"/>
                <a:cs typeface="Arial" panose="020B0604020202020204" pitchFamily="34" charset="0"/>
              </a:rPr>
              <a:t>Implementation options</a:t>
            </a:r>
          </a:p>
          <a:p>
            <a:pPr marL="28575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SMS reminder system uses an SMS Gateway implemented on the LAMIS central server. This requires facilities to sync their data on a daily basis</a:t>
            </a:r>
          </a:p>
          <a:p>
            <a:pPr marL="28575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At facility level a user can activate the modem based SMS reminder system. This option does not require an internet connection</a:t>
            </a:r>
          </a:p>
          <a:p>
            <a:pPr marL="285750" indent="-285750" eaLnBrk="0" fontAlgn="base" hangingPunct="0">
              <a:lnSpc>
                <a:spcPct val="120000"/>
              </a:lnSpc>
              <a:spcBef>
                <a:spcPct val="0"/>
              </a:spcBef>
              <a:spcAft>
                <a:spcPct val="0"/>
              </a:spcAft>
              <a:buFont typeface="Arial" panose="020B0604020202020204" pitchFamily="34" charset="0"/>
              <a:buChar char="•"/>
            </a:pPr>
            <a:endPar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B9646E0D-2398-4CC1-B4C2-5665B9A1E42E}"/>
              </a:ext>
            </a:extLst>
          </p:cNvPr>
          <p:cNvSpPr>
            <a:spLocks noGrp="1"/>
          </p:cNvSpPr>
          <p:nvPr>
            <p:ph type="sldNum" sz="quarter" idx="12"/>
          </p:nvPr>
        </p:nvSpPr>
        <p:spPr/>
        <p:txBody>
          <a:bodyPr/>
          <a:lstStyle/>
          <a:p>
            <a:fld id="{4B54FE1A-8A06-E846-9B18-517AFB5E5603}" type="slidenum">
              <a:rPr lang="en-US" smtClean="0"/>
              <a:t>5</a:t>
            </a:fld>
            <a:endParaRPr lang="en-US"/>
          </a:p>
        </p:txBody>
      </p:sp>
    </p:spTree>
    <p:extLst>
      <p:ext uri="{BB962C8B-B14F-4D97-AF65-F5344CB8AC3E}">
        <p14:creationId xmlns:p14="http://schemas.microsoft.com/office/powerpoint/2010/main" val="156013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1D20-27FA-4F0C-93C3-F0408B7793D8}"/>
              </a:ext>
            </a:extLst>
          </p:cNvPr>
          <p:cNvSpPr>
            <a:spLocks noGrp="1"/>
          </p:cNvSpPr>
          <p:nvPr>
            <p:ph type="title"/>
          </p:nvPr>
        </p:nvSpPr>
        <p:spPr>
          <a:xfrm>
            <a:off x="423863" y="286376"/>
            <a:ext cx="10515600" cy="776793"/>
          </a:xfrm>
        </p:spPr>
        <p:txBody>
          <a:bodyPr/>
          <a:lstStyle/>
          <a:p>
            <a:r>
              <a:rPr lang="en-US" dirty="0"/>
              <a:t>Case Management Module</a:t>
            </a:r>
          </a:p>
        </p:txBody>
      </p:sp>
      <p:sp>
        <p:nvSpPr>
          <p:cNvPr id="6" name="Rectangle 4">
            <a:extLst>
              <a:ext uri="{FF2B5EF4-FFF2-40B4-BE49-F238E27FC236}">
                <a16:creationId xmlns:a16="http://schemas.microsoft.com/office/drawing/2014/main" id="{CD5B48A2-E0D1-4595-B6C4-43D5CB115A6D}"/>
              </a:ext>
            </a:extLst>
          </p:cNvPr>
          <p:cNvSpPr>
            <a:spLocks noChangeArrowheads="1"/>
          </p:cNvSpPr>
          <p:nvPr/>
        </p:nvSpPr>
        <p:spPr bwMode="auto">
          <a:xfrm>
            <a:off x="423863" y="1255257"/>
            <a:ext cx="5791200" cy="415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b="1" dirty="0">
                <a:solidFill>
                  <a:srgbClr val="02C2DE"/>
                </a:solidFill>
                <a:latin typeface="Arial" panose="020B0604020202020204" pitchFamily="34" charset="0"/>
                <a:ea typeface="Calibri" panose="020F0502020204030204" pitchFamily="34" charset="0"/>
                <a:cs typeface="Arial" panose="020B0604020202020204" pitchFamily="34" charset="0"/>
              </a:rPr>
              <a:t>This module allows a facility to assign a number of clients to a Case Manager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A Case Manager can generate a list of his/her clients appointment information and place a call to them</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A Case Manager can also generate a list of his/her clients that have defaulted for any appointment and follow them up with a phone call or home visit in some cases</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eaLnBrk="0" fontAlgn="base" hangingPunct="0">
              <a:lnSpc>
                <a:spcPct val="120000"/>
              </a:lnSpc>
              <a:spcBef>
                <a:spcPct val="0"/>
              </a:spcBef>
              <a:spcAft>
                <a:spcPct val="0"/>
              </a:spcAft>
            </a:pPr>
            <a:endPar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B9646E0D-2398-4CC1-B4C2-5665B9A1E42E}"/>
              </a:ext>
            </a:extLst>
          </p:cNvPr>
          <p:cNvSpPr>
            <a:spLocks noGrp="1"/>
          </p:cNvSpPr>
          <p:nvPr>
            <p:ph type="sldNum" sz="quarter" idx="12"/>
          </p:nvPr>
        </p:nvSpPr>
        <p:spPr/>
        <p:txBody>
          <a:bodyPr/>
          <a:lstStyle/>
          <a:p>
            <a:fld id="{4B54FE1A-8A06-E846-9B18-517AFB5E5603}" type="slidenum">
              <a:rPr lang="en-US" smtClean="0"/>
              <a:t>6</a:t>
            </a:fld>
            <a:endParaRPr lang="en-US"/>
          </a:p>
        </p:txBody>
      </p:sp>
      <p:pic>
        <p:nvPicPr>
          <p:cNvPr id="5" name="Picture 4">
            <a:extLst>
              <a:ext uri="{FF2B5EF4-FFF2-40B4-BE49-F238E27FC236}">
                <a16:creationId xmlns:a16="http://schemas.microsoft.com/office/drawing/2014/main" id="{7775B485-58C4-E64A-9DAD-48B426C5598E}"/>
              </a:ext>
            </a:extLst>
          </p:cNvPr>
          <p:cNvPicPr>
            <a:picLocks noChangeAspect="1"/>
          </p:cNvPicPr>
          <p:nvPr/>
        </p:nvPicPr>
        <p:blipFill>
          <a:blip r:embed="rId2"/>
          <a:stretch>
            <a:fillRect/>
          </a:stretch>
        </p:blipFill>
        <p:spPr>
          <a:xfrm>
            <a:off x="6515100" y="1255257"/>
            <a:ext cx="5529262" cy="4716918"/>
          </a:xfrm>
          <a:prstGeom prst="rect">
            <a:avLst/>
          </a:prstGeom>
        </p:spPr>
      </p:pic>
    </p:spTree>
    <p:extLst>
      <p:ext uri="{BB962C8B-B14F-4D97-AF65-F5344CB8AC3E}">
        <p14:creationId xmlns:p14="http://schemas.microsoft.com/office/powerpoint/2010/main" val="14079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1D20-27FA-4F0C-93C3-F0408B7793D8}"/>
              </a:ext>
            </a:extLst>
          </p:cNvPr>
          <p:cNvSpPr>
            <a:spLocks noGrp="1"/>
          </p:cNvSpPr>
          <p:nvPr>
            <p:ph type="title"/>
          </p:nvPr>
        </p:nvSpPr>
        <p:spPr>
          <a:xfrm>
            <a:off x="421510" y="312151"/>
            <a:ext cx="7252505" cy="776793"/>
          </a:xfrm>
        </p:spPr>
        <p:txBody>
          <a:bodyPr/>
          <a:lstStyle/>
          <a:p>
            <a:r>
              <a:rPr lang="en-US" dirty="0"/>
              <a:t>Client Status Notification</a:t>
            </a:r>
          </a:p>
        </p:txBody>
      </p:sp>
      <p:sp>
        <p:nvSpPr>
          <p:cNvPr id="6" name="Rectangle 4">
            <a:extLst>
              <a:ext uri="{FF2B5EF4-FFF2-40B4-BE49-F238E27FC236}">
                <a16:creationId xmlns:a16="http://schemas.microsoft.com/office/drawing/2014/main" id="{CD5B48A2-E0D1-4595-B6C4-43D5CB115A6D}"/>
              </a:ext>
            </a:extLst>
          </p:cNvPr>
          <p:cNvSpPr>
            <a:spLocks noChangeArrowheads="1"/>
          </p:cNvSpPr>
          <p:nvPr/>
        </p:nvSpPr>
        <p:spPr bwMode="auto">
          <a:xfrm>
            <a:off x="554618" y="1273535"/>
            <a:ext cx="6667985" cy="377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b="1" dirty="0">
                <a:solidFill>
                  <a:srgbClr val="02C2DE"/>
                </a:solidFill>
                <a:latin typeface="Arial" panose="020B0604020202020204" pitchFamily="34" charset="0"/>
                <a:ea typeface="Calibri" panose="020F0502020204030204" pitchFamily="34" charset="0"/>
                <a:cs typeface="Arial" panose="020B0604020202020204" pitchFamily="34" charset="0"/>
              </a:rPr>
              <a:t>Whenever a user logs into LAMIS, the system automatically runs an analysis on the database and presents a user with a floating notification bar that shows the following information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Number of clients that have defaulted for clinic or drug refill appointment</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Number of clients that are virally unsuppressed </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Number of clients that due to viral load investigation</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eaLnBrk="0" fontAlgn="base" hangingPunct="0">
              <a:lnSpc>
                <a:spcPct val="120000"/>
              </a:lnSpc>
              <a:spcBef>
                <a:spcPct val="0"/>
              </a:spcBef>
              <a:spcAft>
                <a:spcPct val="0"/>
              </a:spcAft>
            </a:pPr>
            <a:endPar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B9646E0D-2398-4CC1-B4C2-5665B9A1E42E}"/>
              </a:ext>
            </a:extLst>
          </p:cNvPr>
          <p:cNvSpPr>
            <a:spLocks noGrp="1"/>
          </p:cNvSpPr>
          <p:nvPr>
            <p:ph type="sldNum" sz="quarter" idx="12"/>
          </p:nvPr>
        </p:nvSpPr>
        <p:spPr/>
        <p:txBody>
          <a:bodyPr/>
          <a:lstStyle/>
          <a:p>
            <a:fld id="{4B54FE1A-8A06-E846-9B18-517AFB5E5603}" type="slidenum">
              <a:rPr lang="en-US" smtClean="0"/>
              <a:t>7</a:t>
            </a:fld>
            <a:endParaRPr lang="en-US"/>
          </a:p>
        </p:txBody>
      </p:sp>
      <p:pic>
        <p:nvPicPr>
          <p:cNvPr id="5" name="Picture 4">
            <a:extLst>
              <a:ext uri="{FF2B5EF4-FFF2-40B4-BE49-F238E27FC236}">
                <a16:creationId xmlns:a16="http://schemas.microsoft.com/office/drawing/2014/main" id="{88AF543B-105D-4749-96CD-2DAB715EA565}"/>
              </a:ext>
            </a:extLst>
          </p:cNvPr>
          <p:cNvPicPr>
            <a:picLocks noChangeAspect="1"/>
          </p:cNvPicPr>
          <p:nvPr/>
        </p:nvPicPr>
        <p:blipFill>
          <a:blip r:embed="rId2"/>
          <a:stretch>
            <a:fillRect/>
          </a:stretch>
        </p:blipFill>
        <p:spPr>
          <a:xfrm>
            <a:off x="7540906" y="1273535"/>
            <a:ext cx="4090688" cy="4903185"/>
          </a:xfrm>
          <a:prstGeom prst="rect">
            <a:avLst/>
          </a:prstGeom>
        </p:spPr>
      </p:pic>
    </p:spTree>
    <p:extLst>
      <p:ext uri="{BB962C8B-B14F-4D97-AF65-F5344CB8AC3E}">
        <p14:creationId xmlns:p14="http://schemas.microsoft.com/office/powerpoint/2010/main" val="267258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1D20-27FA-4F0C-93C3-F0408B7793D8}"/>
              </a:ext>
            </a:extLst>
          </p:cNvPr>
          <p:cNvSpPr>
            <a:spLocks noGrp="1"/>
          </p:cNvSpPr>
          <p:nvPr>
            <p:ph type="title"/>
          </p:nvPr>
        </p:nvSpPr>
        <p:spPr>
          <a:xfrm>
            <a:off x="803476" y="476333"/>
            <a:ext cx="6327495" cy="776793"/>
          </a:xfrm>
        </p:spPr>
        <p:txBody>
          <a:bodyPr/>
          <a:lstStyle/>
          <a:p>
            <a:r>
              <a:rPr lang="en-US" dirty="0" err="1"/>
              <a:t>LAMISLite</a:t>
            </a:r>
            <a:r>
              <a:rPr lang="en-US" dirty="0"/>
              <a:t> Mobile App</a:t>
            </a:r>
          </a:p>
        </p:txBody>
      </p:sp>
      <p:sp>
        <p:nvSpPr>
          <p:cNvPr id="6" name="Rectangle 4">
            <a:extLst>
              <a:ext uri="{FF2B5EF4-FFF2-40B4-BE49-F238E27FC236}">
                <a16:creationId xmlns:a16="http://schemas.microsoft.com/office/drawing/2014/main" id="{CD5B48A2-E0D1-4595-B6C4-43D5CB115A6D}"/>
              </a:ext>
            </a:extLst>
          </p:cNvPr>
          <p:cNvSpPr>
            <a:spLocks noChangeArrowheads="1"/>
          </p:cNvSpPr>
          <p:nvPr/>
        </p:nvSpPr>
        <p:spPr bwMode="auto">
          <a:xfrm>
            <a:off x="803475" y="1408418"/>
            <a:ext cx="6327495" cy="379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b="1" dirty="0" err="1">
                <a:solidFill>
                  <a:srgbClr val="02C2DE"/>
                </a:solidFill>
                <a:latin typeface="Arial" panose="020B0604020202020204" pitchFamily="34" charset="0"/>
                <a:ea typeface="Calibri" panose="020F0502020204030204" pitchFamily="34" charset="0"/>
                <a:cs typeface="Arial" panose="020B0604020202020204" pitchFamily="34" charset="0"/>
              </a:rPr>
              <a:t>LAMISLite</a:t>
            </a:r>
            <a:r>
              <a:rPr lang="en-US" altLang="en-US" sz="2000" b="1" dirty="0">
                <a:solidFill>
                  <a:srgbClr val="02C2DE"/>
                </a:solidFill>
                <a:latin typeface="Arial" panose="020B0604020202020204" pitchFamily="34" charset="0"/>
                <a:ea typeface="Calibri" panose="020F0502020204030204" pitchFamily="34" charset="0"/>
                <a:cs typeface="Arial" panose="020B0604020202020204" pitchFamily="34" charset="0"/>
              </a:rPr>
              <a:t> is the mobile version of LAMIS. The app interact with the LAMIS Central Server to pull real time information on clients.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A user can only see information of clients in his/her facility </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The app allows a user to capture clients data and sync to the central server</a:t>
            </a:r>
          </a:p>
          <a:p>
            <a:pPr marL="285750" lvl="0" indent="-285750" eaLnBrk="0" fontAlgn="base" hangingPunct="0">
              <a:lnSpc>
                <a:spcPct val="120000"/>
              </a:lnSpc>
              <a:spcBef>
                <a:spcPct val="0"/>
              </a:spcBef>
              <a:spcAft>
                <a:spcPct val="0"/>
              </a:spcAft>
              <a:buFont typeface="Arial" panose="020B0604020202020204" pitchFamily="34" charset="0"/>
              <a:buChar char="•"/>
            </a:pPr>
            <a:r>
              <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rPr>
              <a:t>User can get notification on appointments, defaulters and clients treatments status</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rgbClr val="252153"/>
              </a:solidFill>
              <a:effectLst/>
              <a:latin typeface="Arial" panose="020B0604020202020204" pitchFamily="34" charset="0"/>
              <a:ea typeface="MS Mincho" panose="02020609040205080304" pitchFamily="49" charset="-128"/>
              <a:cs typeface="Arial" panose="020B0604020202020204" pitchFamily="34" charset="0"/>
            </a:endParaRPr>
          </a:p>
          <a:p>
            <a:pPr eaLnBrk="0" fontAlgn="base" hangingPunct="0">
              <a:lnSpc>
                <a:spcPct val="120000"/>
              </a:lnSpc>
              <a:spcBef>
                <a:spcPct val="0"/>
              </a:spcBef>
              <a:spcAft>
                <a:spcPct val="0"/>
              </a:spcAft>
            </a:pPr>
            <a:endParaRPr lang="en-US" altLang="ja-JP" dirty="0">
              <a:solidFill>
                <a:srgbClr val="252153"/>
              </a:solidFill>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B9646E0D-2398-4CC1-B4C2-5665B9A1E42E}"/>
              </a:ext>
            </a:extLst>
          </p:cNvPr>
          <p:cNvSpPr>
            <a:spLocks noGrp="1"/>
          </p:cNvSpPr>
          <p:nvPr>
            <p:ph type="sldNum" sz="quarter" idx="12"/>
          </p:nvPr>
        </p:nvSpPr>
        <p:spPr/>
        <p:txBody>
          <a:bodyPr/>
          <a:lstStyle/>
          <a:p>
            <a:fld id="{4B54FE1A-8A06-E846-9B18-517AFB5E5603}" type="slidenum">
              <a:rPr lang="en-US" smtClean="0"/>
              <a:t>8</a:t>
            </a:fld>
            <a:endParaRPr lang="en-US"/>
          </a:p>
        </p:txBody>
      </p:sp>
      <p:pic>
        <p:nvPicPr>
          <p:cNvPr id="5" name="Picture 4">
            <a:extLst>
              <a:ext uri="{FF2B5EF4-FFF2-40B4-BE49-F238E27FC236}">
                <a16:creationId xmlns:a16="http://schemas.microsoft.com/office/drawing/2014/main" id="{F6931DF0-7B0B-E34B-B762-D513ADB68A4B}"/>
              </a:ext>
            </a:extLst>
          </p:cNvPr>
          <p:cNvPicPr>
            <a:picLocks noChangeAspect="1"/>
          </p:cNvPicPr>
          <p:nvPr/>
        </p:nvPicPr>
        <p:blipFill>
          <a:blip r:embed="rId2"/>
          <a:stretch>
            <a:fillRect/>
          </a:stretch>
        </p:blipFill>
        <p:spPr>
          <a:xfrm>
            <a:off x="7661155" y="864730"/>
            <a:ext cx="3878806" cy="5564439"/>
          </a:xfrm>
          <a:prstGeom prst="rect">
            <a:avLst/>
          </a:prstGeom>
        </p:spPr>
      </p:pic>
    </p:spTree>
    <p:extLst>
      <p:ext uri="{BB962C8B-B14F-4D97-AF65-F5344CB8AC3E}">
        <p14:creationId xmlns:p14="http://schemas.microsoft.com/office/powerpoint/2010/main" val="260045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29B556-B3BF-3A46-B8D8-251A1911BFA3}"/>
              </a:ext>
            </a:extLst>
          </p:cNvPr>
          <p:cNvSpPr>
            <a:spLocks noGrp="1"/>
          </p:cNvSpPr>
          <p:nvPr>
            <p:ph idx="1"/>
          </p:nvPr>
        </p:nvSpPr>
        <p:spPr>
          <a:xfrm>
            <a:off x="933450" y="3545839"/>
            <a:ext cx="10325100" cy="2533337"/>
          </a:xfrm>
        </p:spPr>
        <p:txBody>
          <a:bodyPr>
            <a:normAutofit/>
          </a:bodyPr>
          <a:lstStyle/>
          <a:p>
            <a:r>
              <a:rPr lang="en-US"/>
              <a:t>Data for Implementation (</a:t>
            </a:r>
            <a:r>
              <a:rPr lang="en-US" err="1"/>
              <a:t>Data.FI</a:t>
            </a:r>
            <a:r>
              <a:rPr lang="en-US"/>
              <a:t>) is a five-year cooperative agreement funded by the U.S. President’s Emergency Plan for AIDS Relief through the U.S. Agency for International Development under Agreement No. 7200AA19CA0004, beginning April 15, 2019. It is implemented by Palladium, in partnership with JSI Research &amp; Training Institute (JSI), Johns Hopkins University (JHU) Department of Epidemiology, Right to Care (RTC), Cooper/Smith, IMC Worldwide, </a:t>
            </a:r>
            <a:r>
              <a:rPr lang="en-US" err="1"/>
              <a:t>Jembi</a:t>
            </a:r>
            <a:r>
              <a:rPr lang="en-US"/>
              <a:t> Health Systems and Macro-Eyes, and supported by expert local resource partners.  </a:t>
            </a:r>
          </a:p>
          <a:p>
            <a:endParaRPr lang="en-US"/>
          </a:p>
          <a:p>
            <a:r>
              <a:rPr lang="en-US" sz="1200" i="1"/>
              <a:t>This presentation was produced for review by the U.S. President’s Emergency Plan for AIDS Relief through the United States Agency for International Development. It was prepared by Data for Implementation. The information provided [in this document] is not official U.S. government information and does not necessarily reflect the views or positions of the U. S. President’s Emergency Plan for AIDS Relief, U.S. Agency for International Development or the United States Government. </a:t>
            </a:r>
          </a:p>
          <a:p>
            <a:endParaRPr lang="en-US"/>
          </a:p>
        </p:txBody>
      </p:sp>
      <p:sp>
        <p:nvSpPr>
          <p:cNvPr id="2" name="Slide Number Placeholder 1">
            <a:extLst>
              <a:ext uri="{FF2B5EF4-FFF2-40B4-BE49-F238E27FC236}">
                <a16:creationId xmlns:a16="http://schemas.microsoft.com/office/drawing/2014/main" id="{B2620CB6-86DC-430E-971B-1E48B8A791C9}"/>
              </a:ext>
            </a:extLst>
          </p:cNvPr>
          <p:cNvSpPr>
            <a:spLocks noGrp="1"/>
          </p:cNvSpPr>
          <p:nvPr>
            <p:ph type="sldNum" sz="quarter" idx="12"/>
          </p:nvPr>
        </p:nvSpPr>
        <p:spPr/>
        <p:txBody>
          <a:bodyPr/>
          <a:lstStyle/>
          <a:p>
            <a:fld id="{4B54FE1A-8A06-E846-9B18-517AFB5E5603}" type="slidenum">
              <a:rPr lang="en-US" smtClean="0"/>
              <a:t>9</a:t>
            </a:fld>
            <a:endParaRPr lang="en-US"/>
          </a:p>
        </p:txBody>
      </p:sp>
    </p:spTree>
    <p:extLst>
      <p:ext uri="{BB962C8B-B14F-4D97-AF65-F5344CB8AC3E}">
        <p14:creationId xmlns:p14="http://schemas.microsoft.com/office/powerpoint/2010/main" val="4142590214"/>
      </p:ext>
    </p:extLst>
  </p:cSld>
  <p:clrMapOvr>
    <a:masterClrMapping/>
  </p:clrMapOvr>
</p:sld>
</file>

<file path=ppt/theme/theme1.xml><?xml version="1.0" encoding="utf-8"?>
<a:theme xmlns:a="http://schemas.openxmlformats.org/drawingml/2006/main" name="Office Theme">
  <a:themeElements>
    <a:clrScheme name="Custom 2">
      <a:dk1>
        <a:srgbClr val="242054"/>
      </a:dk1>
      <a:lt1>
        <a:srgbClr val="FFFFFF"/>
      </a:lt1>
      <a:dk2>
        <a:srgbClr val="02C2DE"/>
      </a:dk2>
      <a:lt2>
        <a:srgbClr val="EC1C24"/>
      </a:lt2>
      <a:accent1>
        <a:srgbClr val="BABAB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FI_PPTTemplate_11-8-19_V2.potx  -  Read-Only" id="{BB62358D-83BC-4614-950E-5267D333D436}" vid="{D4FE49DC-DDAE-4F81-BC9E-4A299E40D9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045C27AD1B5647BB9B66503E7BF2DB" ma:contentTypeVersion="9" ma:contentTypeDescription="Create a new document." ma:contentTypeScope="" ma:versionID="246796ef3aa60710f3a33a3d115d637f">
  <xsd:schema xmlns:xsd="http://www.w3.org/2001/XMLSchema" xmlns:xs="http://www.w3.org/2001/XMLSchema" xmlns:p="http://schemas.microsoft.com/office/2006/metadata/properties" xmlns:ns3="7e67fcd7-470d-408f-84b8-bbf62e70f57d" targetNamespace="http://schemas.microsoft.com/office/2006/metadata/properties" ma:root="true" ma:fieldsID="97232033f8fbb7ac0c558c5004f6e074" ns3:_="">
    <xsd:import namespace="7e67fcd7-470d-408f-84b8-bbf62e70f57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7fcd7-470d-408f-84b8-bbf62e70f5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C0A2A8-BC02-4DF3-9F69-86549A9222CB}">
  <ds:schemaRefs>
    <ds:schemaRef ds:uri="http://schemas.microsoft.com/sharepoint/v3/contenttype/forms"/>
  </ds:schemaRefs>
</ds:datastoreItem>
</file>

<file path=customXml/itemProps2.xml><?xml version="1.0" encoding="utf-8"?>
<ds:datastoreItem xmlns:ds="http://schemas.openxmlformats.org/officeDocument/2006/customXml" ds:itemID="{0615775A-8E3D-4346-9E27-E081375BC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67fcd7-470d-408f-84b8-bbf62e70f5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2A331-53AB-4810-BB70-A29E5B35EBAC}">
  <ds:schemaRefs>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microsoft.com/office/2006/metadata/properties"/>
    <ds:schemaRef ds:uri="7e67fcd7-470d-408f-84b8-bbf62e70f57d"/>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DataFI_PPTTemplate_11-8-19_V2 (1)</Template>
  <TotalTime>4094</TotalTime>
  <Words>678</Words>
  <Application>Microsoft Macintosh PowerPoint</Application>
  <PresentationFormat>Widescreen</PresentationFormat>
  <Paragraphs>75</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HG丸ｺﾞｼｯｸM-PRO</vt:lpstr>
      <vt:lpstr>MS Mincho</vt:lpstr>
      <vt:lpstr>Arial</vt:lpstr>
      <vt:lpstr>Calibri</vt:lpstr>
      <vt:lpstr>Courier New</vt:lpstr>
      <vt:lpstr>Trebuchet MS</vt:lpstr>
      <vt:lpstr>Office Theme</vt:lpstr>
      <vt:lpstr>LAMIS  Treatment Continuation Features</vt:lpstr>
      <vt:lpstr>PowerPoint Presentation</vt:lpstr>
      <vt:lpstr>PowerPoint Presentation</vt:lpstr>
      <vt:lpstr>SMS Reminder System</vt:lpstr>
      <vt:lpstr>Case Management Module</vt:lpstr>
      <vt:lpstr>Client Status Notification</vt:lpstr>
      <vt:lpstr>LAMISLite Mobile App</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do Nascimento, Nena;tyra.fom@thepalladiumgroup.com</dc:creator>
  <cp:lastModifiedBy>Alozie, Alexander</cp:lastModifiedBy>
  <cp:revision>78</cp:revision>
  <dcterms:created xsi:type="dcterms:W3CDTF">2019-12-17T18:46:10Z</dcterms:created>
  <dcterms:modified xsi:type="dcterms:W3CDTF">2021-02-06T00:22:05Z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0x01010061045C27AD1B5647BB9B66503E7BF2DB</vt:lpwstr>
  </property>
</Properties>
</file>