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7" r:id="rId2"/>
    <p:sldId id="344" r:id="rId3"/>
    <p:sldId id="345" r:id="rId4"/>
    <p:sldId id="330" r:id="rId5"/>
    <p:sldId id="335" r:id="rId6"/>
    <p:sldId id="352" r:id="rId7"/>
    <p:sldId id="338" r:id="rId8"/>
    <p:sldId id="339" r:id="rId9"/>
    <p:sldId id="340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1D"/>
    <a:srgbClr val="E86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206" autoAdjust="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B8029-82B2-40C5-B8CB-94144002FF82}" type="datetimeFigureOut">
              <a:rPr lang="en-CA" smtClean="0"/>
              <a:t>2021-02-09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691EB-43A9-41F4-B431-65BEF78B1DE6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897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66425"/>
            <a:ext cx="9144000" cy="1343538"/>
          </a:xfrm>
        </p:spPr>
        <p:txBody>
          <a:bodyPr anchor="b">
            <a:normAutofit/>
          </a:bodyPr>
          <a:lstStyle>
            <a:lvl1pPr algn="ctr">
              <a:defRPr sz="5400">
                <a:latin typeface="Whitney Semibold" pitchFamily="50" charset="0"/>
                <a:cs typeface="Whitney 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97" y="250005"/>
            <a:ext cx="2685521" cy="1124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109" y="332419"/>
            <a:ext cx="9271782" cy="788426"/>
          </a:xfrm>
        </p:spPr>
        <p:txBody>
          <a:bodyPr/>
          <a:lstStyle>
            <a:lvl1pPr>
              <a:defRPr>
                <a:solidFill>
                  <a:srgbClr val="F8971D"/>
                </a:solidFill>
                <a:latin typeface="Whitney Semibold" pitchFamily="50" charset="0"/>
                <a:cs typeface="Whitney 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Whitney Light" pitchFamily="50" charset="0"/>
                <a:cs typeface="Whitney Light" pitchFamily="50" charset="0"/>
              </a:defRPr>
            </a:lvl1pPr>
            <a:lvl2pPr>
              <a:defRPr>
                <a:latin typeface="Whitney Light" pitchFamily="50" charset="0"/>
                <a:cs typeface="Whitney Light" pitchFamily="50" charset="0"/>
              </a:defRPr>
            </a:lvl2pPr>
            <a:lvl3pPr>
              <a:defRPr>
                <a:latin typeface="Whitney Light" pitchFamily="50" charset="0"/>
                <a:cs typeface="Whitney Light" pitchFamily="50" charset="0"/>
              </a:defRPr>
            </a:lvl3pPr>
            <a:lvl4pPr>
              <a:defRPr>
                <a:latin typeface="Whitney Light" pitchFamily="50" charset="0"/>
                <a:cs typeface="Whitney Light" pitchFamily="50" charset="0"/>
              </a:defRPr>
            </a:lvl4pPr>
            <a:lvl5pPr>
              <a:defRPr>
                <a:latin typeface="Whitney Light" pitchFamily="50" charset="0"/>
                <a:cs typeface="Whitney Light" pitchFamily="50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" y="205814"/>
            <a:ext cx="1046871" cy="10416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A687-07C1-4848-89C8-4606C706366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F038-3749-4E9C-A0DC-AC725AFEF7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" y="-8255"/>
            <a:ext cx="12221845" cy="6874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65" y="2719705"/>
            <a:ext cx="11862435" cy="1871980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</a:rPr>
              <a:t>Digital health for patient retention (Neno District, Malawi)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838200" y="5073650"/>
            <a:ext cx="10515600" cy="1792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800" b="1" dirty="0">
                <a:solidFill>
                  <a:schemeClr val="bg1"/>
                </a:solidFill>
              </a:rPr>
              <a:t>February 9th 2021</a:t>
            </a:r>
          </a:p>
          <a:p>
            <a:pPr algn="r"/>
            <a:endParaRPr lang="en-US" altLang="en-US" sz="2800" b="1" dirty="0">
              <a:solidFill>
                <a:schemeClr val="bg1"/>
              </a:solidFill>
            </a:endParaRPr>
          </a:p>
          <a:p>
            <a:pPr algn="r"/>
            <a:r>
              <a:rPr lang="en-US" altLang="en-US" sz="2800" b="1" dirty="0">
                <a:solidFill>
                  <a:schemeClr val="bg1"/>
                </a:solidFill>
              </a:rPr>
              <a:t>Limbani Thengo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0115"/>
            <a:ext cx="10515600" cy="312483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400" b="1" dirty="0">
                <a:solidFill>
                  <a:srgbClr val="F8971D"/>
                </a:solidFill>
              </a:rPr>
              <a:t>Zikomo!</a:t>
            </a:r>
          </a:p>
          <a:p>
            <a:pPr marL="0" indent="0" algn="ctr">
              <a:buNone/>
            </a:pPr>
            <a:endParaRPr lang="en-US" altLang="en-US" sz="5400" b="1" dirty="0">
              <a:solidFill>
                <a:srgbClr val="F8971D"/>
              </a:solidFill>
            </a:endParaRP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rgbClr val="F8971D"/>
                </a:solidFill>
              </a:rPr>
              <a:t>(Thank You!)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" altLang="en-US"/>
              <a:t>Background</a:t>
            </a:r>
          </a:p>
          <a:p>
            <a:r>
              <a:rPr lang="" altLang="en-US"/>
              <a:t>Integrated Chronic Care Clinic (IC3)</a:t>
            </a:r>
          </a:p>
          <a:p>
            <a:r>
              <a:rPr lang="" altLang="en-US"/>
              <a:t>Present day</a:t>
            </a:r>
          </a:p>
          <a:p>
            <a:r>
              <a:rPr lang="" altLang="en-US"/>
              <a:t>Appointment report</a:t>
            </a:r>
          </a:p>
          <a:p>
            <a:r>
              <a:rPr lang="" altLang="en-US"/>
              <a:t>TRACE</a:t>
            </a:r>
          </a:p>
          <a:p>
            <a:r>
              <a:rPr lang="" altLang="en-US"/>
              <a:t>Integration with Medic Mobile (YendaNafe)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" altLang="en-US" dirty="0"/>
              <a:t>2007: PIH and started customizing OpenMRS for Neno District HIV program</a:t>
            </a:r>
          </a:p>
          <a:p>
            <a:r>
              <a:rPr lang="" altLang="en-US" dirty="0"/>
              <a:t>2015: Integrated Chronic Care Clinic launched (Combining HIV &amp; NCD care)</a:t>
            </a:r>
          </a:p>
          <a:p>
            <a:r>
              <a:rPr lang="" altLang="en-US" dirty="0"/>
              <a:t>2018: Advanced NCD clinic open</a:t>
            </a:r>
          </a:p>
          <a:p>
            <a:r>
              <a:rPr lang="" altLang="en-US" dirty="0"/>
              <a:t>2019: Point of Care screening application implemented</a:t>
            </a:r>
          </a:p>
          <a:p>
            <a:endParaRPr lang="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scade_at_gla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470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/>
          <p:nvPr/>
        </p:nvSpPr>
        <p:spPr>
          <a:xfrm>
            <a:off x="1522846" y="405879"/>
            <a:ext cx="5388295" cy="970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/>
              <a:t>20</a:t>
            </a:r>
            <a:r>
              <a:rPr lang="en-US" altLang="en-US" sz="5000" dirty="0" smtClean="0"/>
              <a:t>21</a:t>
            </a:r>
            <a:r>
              <a:rPr lang="en-US" sz="5000" dirty="0" smtClean="0"/>
              <a:t> - t</a:t>
            </a:r>
            <a:r>
              <a:rPr lang="en-US" altLang="en-US" sz="5000" dirty="0" smtClean="0"/>
              <a:t>oday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>
                <a:solidFill>
                  <a:srgbClr val="9E0158"/>
                </a:solidFill>
              </a:rPr>
              <a:t/>
            </a:r>
            <a:br>
              <a:rPr lang="en-US" sz="5000" dirty="0" smtClean="0">
                <a:solidFill>
                  <a:srgbClr val="9E0158"/>
                </a:solidFill>
              </a:rPr>
            </a:br>
            <a:endParaRPr lang="en-US" sz="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48589" y="2471205"/>
            <a:ext cx="3210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HIV PATIENTS</a:t>
            </a:r>
          </a:p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ctive in care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589" y="1562100"/>
            <a:ext cx="321097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solidFill>
                  <a:srgbClr val="B01E6B"/>
                </a:solidFill>
                <a:latin typeface="+mj-lt"/>
              </a:rPr>
              <a:t>8,</a:t>
            </a:r>
            <a:r>
              <a:rPr lang="en-US" altLang="en-US" sz="5600" dirty="0" smtClean="0">
                <a:solidFill>
                  <a:srgbClr val="B01E6B"/>
                </a:solidFill>
                <a:latin typeface="+mj-lt"/>
              </a:rPr>
              <a:t>531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25643" y="2471205"/>
            <a:ext cx="3210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NCD PATIENTS</a:t>
            </a:r>
          </a:p>
          <a:p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active in care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5643" y="1562100"/>
            <a:ext cx="321097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600" dirty="0">
                <a:solidFill>
                  <a:srgbClr val="138EA2"/>
                </a:solidFill>
                <a:latin typeface="+mj-lt"/>
              </a:rPr>
              <a:t>4,412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7765" y="5004780"/>
            <a:ext cx="4245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FACILITIES</a:t>
            </a:r>
          </a:p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upported by OpenMRS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7765" y="4163467"/>
            <a:ext cx="321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solidFill>
                  <a:srgbClr val="B01E6B"/>
                </a:solidFill>
                <a:latin typeface="+mj-lt"/>
              </a:rPr>
              <a:t>14</a:t>
            </a:r>
          </a:p>
        </p:txBody>
      </p:sp>
      <p:pic>
        <p:nvPicPr>
          <p:cNvPr id="8" name="Picture 7" descr="BaseMa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870" l="2908" r="97933">
                        <a14:foregroundMark x1="91950" y1="32844" x2="91950" y2="32844"/>
                        <a14:foregroundMark x1="42303" y1="94351" x2="42303" y2="94351"/>
                        <a14:foregroundMark x1="95647" y1="32623" x2="95647" y2="32623"/>
                      </a14:backgroundRemoval>
                    </a14:imgEffect>
                  </a14:imgLayer>
                </a14:imgProps>
              </a:ext>
            </a:extLst>
          </a:blip>
          <a:srcRect t="14221" b="1219"/>
          <a:stretch>
            <a:fillRect/>
          </a:stretch>
        </p:blipFill>
        <p:spPr>
          <a:xfrm>
            <a:off x="6568966" y="97577"/>
            <a:ext cx="5579219" cy="65449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322070"/>
            <a:ext cx="10058400" cy="5102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" altLang="en-US" b="1"/>
              <a:t>Appointment Report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5824489" y="1406978"/>
            <a:ext cx="544286" cy="1040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788279" y="1400505"/>
            <a:ext cx="544286" cy="1040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65" y="259715"/>
            <a:ext cx="9271635" cy="155421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ym typeface="+mn-ea"/>
              </a:rPr>
              <a:t>Tracking Retention and Client Enrollment (TRACE)</a:t>
            </a:r>
            <a:endParaRPr lang="en-US" b="1" dirty="0"/>
          </a:p>
        </p:txBody>
      </p:sp>
      <p:pic>
        <p:nvPicPr>
          <p:cNvPr id="13" name="Picture 12" descr="VHW on circle_bw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16429" y="2572081"/>
            <a:ext cx="914790" cy="19052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78769" y="1813925"/>
            <a:ext cx="4800600" cy="632529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SzTx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Two weeks report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825199" y="2708442"/>
            <a:ext cx="4333461" cy="2996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8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8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8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8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Two weeks report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CHWs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alert HIV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NCD clients who </a:t>
            </a:r>
          </a:p>
          <a:p>
            <a:pPr marL="624205" lvl="1" indent="-167005">
              <a:buFont typeface="Arial" panose="02080604020202020204" pitchFamily="34" charset="0"/>
              <a:buChar char="•"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recently missed an appointment</a:t>
            </a:r>
          </a:p>
          <a:p>
            <a:pPr marL="624205" lvl="1" indent="-167005">
              <a:buFont typeface="Arial" panose="02080604020202020204" pitchFamily="34" charset="0"/>
              <a:buChar char="•"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urgent lab results</a:t>
            </a:r>
          </a:p>
          <a:p>
            <a:pPr marL="624205" lvl="1" indent="-167005">
              <a:buFont typeface="Arial" panose="02080604020202020204" pitchFamily="34" charset="0"/>
              <a:buChar char="•"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a lab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</a:blip>
          <a:srcRect/>
          <a:stretch>
            <a:fillRect/>
          </a:stretch>
        </p:blipFill>
        <p:spPr>
          <a:xfrm>
            <a:off x="5979058" y="2708074"/>
            <a:ext cx="1343689" cy="1199527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/>
        </p:nvSpPr>
        <p:spPr>
          <a:xfrm>
            <a:off x="7114310" y="2909102"/>
            <a:ext cx="4800600" cy="2996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8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8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8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8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IC3 TRACE team follows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 clients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not made it back into care 6w after missed appointment or urgent lab results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NCD clients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have been out of care more than 6 weeks </a:t>
            </a:r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high priority,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(e.g. Stage 3 HTN clients or diabetic client on insulin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/>
        </p:nvSpPr>
        <p:spPr>
          <a:xfrm>
            <a:off x="7114749" y="1813925"/>
            <a:ext cx="4800600" cy="63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800" kern="1200">
                <a:solidFill>
                  <a:schemeClr val="tx1"/>
                </a:solidFill>
                <a:latin typeface="Whitney Light" pitchFamily="50" charset="0"/>
                <a:ea typeface="+mn-ea"/>
                <a:cs typeface="Whitney Light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Whitney Light" pitchFamily="50" charset="0"/>
                <a:ea typeface="+mn-ea"/>
                <a:cs typeface="Whitney Light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Whitney Light" pitchFamily="50" charset="0"/>
                <a:ea typeface="+mn-ea"/>
                <a:cs typeface="Whitney Light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Whitney Light" pitchFamily="50" charset="0"/>
                <a:ea typeface="+mn-ea"/>
                <a:cs typeface="Whitney Light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Whitney Light" pitchFamily="50" charset="0"/>
                <a:ea typeface="+mn-ea"/>
                <a:cs typeface="Whitney Light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SzTx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Six weeks report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9865" y="5920"/>
            <a:ext cx="9271635" cy="138874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ym typeface="+mn-ea"/>
              </a:rPr>
              <a:t>Tracking Retention and Client Enrollment (TRACE)</a:t>
            </a:r>
            <a:endParaRPr lang="en-US" b="1" dirty="0"/>
          </a:p>
        </p:txBody>
      </p:sp>
      <p:pic>
        <p:nvPicPr>
          <p:cNvPr id="6" name="Picture 5" descr="---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379220"/>
            <a:ext cx="11416665" cy="5060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403860"/>
            <a:ext cx="9271635" cy="921385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/>
              <a:t>OpenMRS - Medic Mobile Integration</a:t>
            </a:r>
          </a:p>
        </p:txBody>
      </p:sp>
      <p:pic>
        <p:nvPicPr>
          <p:cNvPr id="4" name="Picture 3" descr="Medic_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70" y="1090930"/>
            <a:ext cx="9769475" cy="56273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Whitney Bold</vt:lpstr>
      <vt:lpstr>Whitney Light</vt:lpstr>
      <vt:lpstr>Whitney Semibold</vt:lpstr>
      <vt:lpstr>Office Theme</vt:lpstr>
      <vt:lpstr>Digital health for patient retention (Neno District, Malawi)</vt:lpstr>
      <vt:lpstr>Outline</vt:lpstr>
      <vt:lpstr>Background</vt:lpstr>
      <vt:lpstr>PowerPoint Presentation</vt:lpstr>
      <vt:lpstr>PowerPoint Presentation</vt:lpstr>
      <vt:lpstr>Appointment Report</vt:lpstr>
      <vt:lpstr>Tracking Retention and Client Enrollment (TRACE)</vt:lpstr>
      <vt:lpstr>Tracking Retention and Client Enrollment (TRACE)</vt:lpstr>
      <vt:lpstr>OpenMRS - Medic Mobile Integration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Pinnell</dc:creator>
  <cp:lastModifiedBy>Fabien</cp:lastModifiedBy>
  <cp:revision>97</cp:revision>
  <dcterms:created xsi:type="dcterms:W3CDTF">2021-02-08T21:34:42Z</dcterms:created>
  <dcterms:modified xsi:type="dcterms:W3CDTF">2021-02-09T14:57:45Z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0x01010055B18A00AF9E3C4EB07110E96032A3EE</vt:lpwstr>
  </property>
  <property fmtid="{D5CDD505-2E9C-101B-9397-08002B2CF9AE}" pid="3" name="KSOProductBuildVer">
    <vt:lpwstr>1033-11.1.0.8865</vt:lpwstr>
  </property>
</Properties>
</file>